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737" r:id="rId2"/>
    <p:sldId id="703" r:id="rId3"/>
    <p:sldId id="739" r:id="rId4"/>
    <p:sldId id="747" r:id="rId5"/>
    <p:sldId id="748" r:id="rId6"/>
    <p:sldId id="749" r:id="rId7"/>
    <p:sldId id="751" r:id="rId8"/>
    <p:sldId id="752" r:id="rId9"/>
    <p:sldId id="772" r:id="rId10"/>
    <p:sldId id="743" r:id="rId11"/>
    <p:sldId id="741" r:id="rId12"/>
    <p:sldId id="745" r:id="rId13"/>
    <p:sldId id="740" r:id="rId14"/>
    <p:sldId id="753" r:id="rId15"/>
    <p:sldId id="754" r:id="rId16"/>
    <p:sldId id="756" r:id="rId17"/>
    <p:sldId id="795" r:id="rId18"/>
    <p:sldId id="796" r:id="rId19"/>
    <p:sldId id="797" r:id="rId20"/>
    <p:sldId id="798" r:id="rId21"/>
    <p:sldId id="794" r:id="rId22"/>
    <p:sldId id="799" r:id="rId23"/>
    <p:sldId id="800" r:id="rId24"/>
    <p:sldId id="827" r:id="rId25"/>
    <p:sldId id="829" r:id="rId26"/>
    <p:sldId id="830" r:id="rId27"/>
    <p:sldId id="831" r:id="rId28"/>
    <p:sldId id="832" r:id="rId29"/>
    <p:sldId id="801" r:id="rId30"/>
    <p:sldId id="802" r:id="rId31"/>
    <p:sldId id="803" r:id="rId32"/>
    <p:sldId id="804" r:id="rId33"/>
    <p:sldId id="805" r:id="rId34"/>
    <p:sldId id="806" r:id="rId35"/>
    <p:sldId id="810" r:id="rId36"/>
    <p:sldId id="809" r:id="rId37"/>
    <p:sldId id="808" r:id="rId38"/>
    <p:sldId id="807" r:id="rId39"/>
    <p:sldId id="811" r:id="rId40"/>
    <p:sldId id="812" r:id="rId41"/>
    <p:sldId id="813" r:id="rId42"/>
    <p:sldId id="814" r:id="rId43"/>
    <p:sldId id="815" r:id="rId44"/>
    <p:sldId id="816" r:id="rId45"/>
    <p:sldId id="817" r:id="rId46"/>
    <p:sldId id="818" r:id="rId47"/>
    <p:sldId id="819" r:id="rId48"/>
    <p:sldId id="820" r:id="rId49"/>
    <p:sldId id="821" r:id="rId50"/>
    <p:sldId id="822" r:id="rId51"/>
    <p:sldId id="823" r:id="rId52"/>
    <p:sldId id="824" r:id="rId53"/>
    <p:sldId id="825" r:id="rId54"/>
    <p:sldId id="826" r:id="rId55"/>
    <p:sldId id="770" r:id="rId56"/>
  </p:sldIdLst>
  <p:sldSz cx="9144000" cy="6858000" type="screen4x3"/>
  <p:notesSz cx="6858000" cy="9926638"/>
  <p:embeddedFontLst>
    <p:embeddedFont>
      <p:font typeface="Cambria Math" panose="02040503050406030204" pitchFamily="18" charset="0"/>
      <p:regular r:id="rId59"/>
    </p:embeddedFont>
    <p:embeddedFont>
      <p:font typeface="Golos Text" panose="020B0604020202020204" charset="0"/>
      <p:regular r:id="rId60"/>
      <p:bold r:id="rId61"/>
    </p:embeddedFont>
    <p:embeddedFont>
      <p:font typeface="Golos Text Medium" panose="020B0604020202020204" charset="0"/>
      <p:regular r:id="rId62"/>
      <p:bold r:id="rId63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2" pos="5738">
          <p15:clr>
            <a:srgbClr val="A4A3A4"/>
          </p15:clr>
        </p15:guide>
        <p15:guide id="3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D10238"/>
    <a:srgbClr val="003865"/>
    <a:srgbClr val="CCFF66"/>
    <a:srgbClr val="FF1200"/>
    <a:srgbClr val="FF99CC"/>
    <a:srgbClr val="FF0000"/>
    <a:srgbClr val="003366"/>
    <a:srgbClr val="DA251D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4" autoAdjust="0"/>
    <p:restoredTop sz="94660"/>
  </p:normalViewPr>
  <p:slideViewPr>
    <p:cSldViewPr>
      <p:cViewPr varScale="1">
        <p:scale>
          <a:sx n="74" d="100"/>
          <a:sy n="74" d="100"/>
        </p:scale>
        <p:origin x="1380" y="54"/>
      </p:cViewPr>
      <p:guideLst>
        <p:guide orient="horz" pos="4020"/>
        <p:guide pos="5738"/>
        <p:guide pos="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18" y="-102"/>
      </p:cViewPr>
      <p:guideLst>
        <p:guide orient="horz" pos="3127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42975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0FDB5A41-A00E-4BAF-A7D3-1D1B7F4476A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4572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6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7950" y="0"/>
            <a:ext cx="2976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7263" y="762000"/>
            <a:ext cx="4979987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9800" y="4725988"/>
            <a:ext cx="5016500" cy="449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54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800"/>
            <a:ext cx="2976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4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7950" y="9448800"/>
            <a:ext cx="2976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655D4FE-146B-4079-9429-56B76A78F61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868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327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3753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229100" cy="5105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33900" y="1219200"/>
            <a:ext cx="4229100" cy="5105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64650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0F7F2-7840-DE35-3B79-9B7A9635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33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31763E-AD7B-BF0B-D680-88B1CD1D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0555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99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3182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758"/>
            <a:ext cx="9144000" cy="210242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18415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81208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4" name="Textfeld 12"/>
          <p:cNvSpPr txBox="1">
            <a:spLocks noChangeArrowheads="1"/>
          </p:cNvSpPr>
          <p:nvPr userDrawn="1"/>
        </p:nvSpPr>
        <p:spPr bwMode="auto">
          <a:xfrm>
            <a:off x="0" y="6666374"/>
            <a:ext cx="915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92075">
              <a:spcBef>
                <a:spcPct val="0"/>
              </a:spcBef>
              <a:buFontTx/>
              <a:buNone/>
              <a:tabLst>
                <a:tab pos="4479925" algn="ctr"/>
                <a:tab pos="8429625" algn="l"/>
              </a:tabLst>
            </a:pPr>
            <a:r>
              <a:rPr lang="de-DE" altLang="de-DE" sz="800" baseline="0" dirty="0">
                <a:solidFill>
                  <a:srgbClr val="003865"/>
                </a:solidFill>
              </a:rPr>
              <a:t>R.M.T.N.K RATHNAYAKA	Prograss Evaluation	Slide </a:t>
            </a:r>
            <a:fld id="{923726A0-065A-411D-934B-AFB5C580B8E3}" type="slidenum">
              <a:rPr lang="de-DE" altLang="de-DE" sz="800" baseline="0" smtClean="0">
                <a:solidFill>
                  <a:srgbClr val="003865"/>
                </a:solidFill>
              </a:rPr>
              <a:pPr marL="0" indent="92075">
                <a:spcBef>
                  <a:spcPct val="0"/>
                </a:spcBef>
                <a:buFontTx/>
                <a:buNone/>
                <a:tabLst>
                  <a:tab pos="4479925" algn="ctr"/>
                  <a:tab pos="8429625" algn="l"/>
                </a:tabLst>
              </a:pPr>
              <a:t>‹#›</a:t>
            </a:fld>
            <a:endParaRPr lang="de-DE" altLang="de-DE" sz="800" baseline="0" dirty="0">
              <a:solidFill>
                <a:srgbClr val="00386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44DC6-4205-4E59-B6D5-00EDA3E6ECA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600" l="0" r="100000">
                        <a14:backgroundMark x1="8000" y1="9600" x2="8000" y2="9600"/>
                        <a14:backgroundMark x1="7200" y1="90400" x2="7200" y2="90400"/>
                        <a14:backgroundMark x1="90000" y1="93200" x2="90000" y2="93200"/>
                        <a14:backgroundMark x1="92400" y1="6000" x2="92400" y2="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3160" y="107872"/>
            <a:ext cx="598875" cy="598875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02A4F5-AF85-14DA-4A79-EE9B992FD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02"/>
          <a:stretch/>
        </p:blipFill>
        <p:spPr>
          <a:xfrm>
            <a:off x="6633424" y="5887853"/>
            <a:ext cx="2438611" cy="7599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6" r:id="rId3"/>
    <p:sldLayoutId id="2147483917" r:id="rId4"/>
    <p:sldLayoutId id="2147483918" r:id="rId5"/>
    <p:sldLayoutId id="2147483919" r:id="rId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386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hyperlink" Target="http://drive.google.com/file/d/17XlW-xNx0QiZpCPKsH0KJmzpIR_M0mrz/view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12491" y="2546748"/>
            <a:ext cx="9142413" cy="187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de-DE" sz="1600" dirty="0"/>
              <a:t>R.M.T.N.K Rathnayaka (E/17/286)</a:t>
            </a:r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de-DE" sz="1600" dirty="0"/>
          </a:p>
          <a:p>
            <a:pPr algn="ctr"/>
            <a:r>
              <a:rPr lang="en-US" sz="1600" dirty="0"/>
              <a:t>Supervised by Dr. </a:t>
            </a:r>
            <a:r>
              <a:rPr lang="en-US" sz="1600" dirty="0" err="1"/>
              <a:t>Isuru</a:t>
            </a:r>
            <a:r>
              <a:rPr lang="en-US" sz="1600" dirty="0"/>
              <a:t> </a:t>
            </a:r>
            <a:r>
              <a:rPr lang="en-US" sz="1600" dirty="0" err="1"/>
              <a:t>Nawinne</a:t>
            </a:r>
            <a:endParaRPr lang="en-US" sz="1600" dirty="0"/>
          </a:p>
          <a:p>
            <a:pPr algn="ctr"/>
            <a:endParaRPr lang="en-US" sz="1600" dirty="0"/>
          </a:p>
          <a:p>
            <a:pPr algn="ctr" eaLnBrk="1" hangingPunct="1">
              <a:lnSpc>
                <a:spcPct val="105000"/>
              </a:lnSpc>
            </a:pPr>
            <a:r>
              <a:rPr lang="en-US" altLang="de-DE" sz="1600" dirty="0"/>
              <a:t>Department of Mechanical Engineering</a:t>
            </a:r>
          </a:p>
          <a:p>
            <a:pPr algn="ctr" eaLnBrk="1" hangingPunct="1">
              <a:lnSpc>
                <a:spcPct val="105000"/>
              </a:lnSpc>
            </a:pPr>
            <a:r>
              <a:rPr lang="en-US" altLang="en-US" sz="1600" dirty="0"/>
              <a:t>Faculty of Engineering</a:t>
            </a:r>
          </a:p>
          <a:p>
            <a:pPr algn="ctr" eaLnBrk="1" hangingPunct="1">
              <a:lnSpc>
                <a:spcPct val="105000"/>
              </a:lnSpc>
            </a:pPr>
            <a:r>
              <a:rPr lang="en-US" altLang="en-US" sz="1600" dirty="0"/>
              <a:t>University of Peradeniya</a:t>
            </a:r>
          </a:p>
        </p:txBody>
      </p:sp>
      <p:sp>
        <p:nvSpPr>
          <p:cNvPr id="24" name="Rectangle 17"/>
          <p:cNvSpPr txBox="1">
            <a:spLocks noChangeArrowheads="1"/>
          </p:cNvSpPr>
          <p:nvPr/>
        </p:nvSpPr>
        <p:spPr>
          <a:xfrm>
            <a:off x="646983" y="1509780"/>
            <a:ext cx="8353425" cy="514720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CONFIGURABLE NEUROMORPHIC PROCESSOR ARCHITECTURE FOR SPIKING NEURAL NETWORKS</a:t>
            </a:r>
          </a:p>
          <a:p>
            <a:pPr algn="ctr" eaLnBrk="1" hangingPunct="1"/>
            <a:endParaRPr lang="en-US" sz="3200" kern="0" dirty="0">
              <a:solidFill>
                <a:srgbClr val="003366"/>
              </a:solidFill>
            </a:endParaRPr>
          </a:p>
          <a:p>
            <a:pPr algn="ctr" eaLnBrk="1" hangingPunct="1"/>
            <a:endParaRPr lang="en-US" altLang="en-US" sz="3200" kern="0" dirty="0"/>
          </a:p>
        </p:txBody>
      </p:sp>
      <p:sp>
        <p:nvSpPr>
          <p:cNvPr id="36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1043276" y="5011813"/>
            <a:ext cx="7560840" cy="49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de-DE" sz="1800" b="1" dirty="0"/>
              <a:t>ME420- Mechanical Engineering Individual Research Project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de-DE" sz="1400" b="1" dirty="0"/>
              <a:t>End Evaluation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de-DE" sz="1400" dirty="0"/>
              <a:t>November,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9F453-CF68-44D1-AFA8-1F9C8E39F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9" r="54141"/>
          <a:stretch/>
        </p:blipFill>
        <p:spPr>
          <a:xfrm>
            <a:off x="-1" y="6165304"/>
            <a:ext cx="2195737" cy="69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81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2;p25">
            <a:extLst>
              <a:ext uri="{FF2B5EF4-FFF2-40B4-BE49-F238E27FC236}">
                <a16:creationId xmlns:a16="http://schemas.microsoft.com/office/drawing/2014/main" id="{DC211C5D-B441-44E3-A308-31522889F73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683" r="9317"/>
          <a:stretch/>
        </p:blipFill>
        <p:spPr>
          <a:xfrm>
            <a:off x="395536" y="2370153"/>
            <a:ext cx="4355371" cy="329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8;p26">
            <a:extLst>
              <a:ext uri="{FF2B5EF4-FFF2-40B4-BE49-F238E27FC236}">
                <a16:creationId xmlns:a16="http://schemas.microsoft.com/office/drawing/2014/main" id="{30649C30-D2C5-7E1B-D126-20E2556906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4199"/>
          <a:stretch/>
        </p:blipFill>
        <p:spPr>
          <a:xfrm>
            <a:off x="4860032" y="3068960"/>
            <a:ext cx="4089548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A3AF5-B1C2-8502-0CF6-D7DFE79BDA4B}"/>
              </a:ext>
            </a:extLst>
          </p:cNvPr>
          <p:cNvSpPr txBox="1"/>
          <p:nvPr/>
        </p:nvSpPr>
        <p:spPr>
          <a:xfrm>
            <a:off x="269776" y="1772816"/>
            <a:ext cx="86044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Spiking neural networks introduce a more </a:t>
            </a:r>
            <a:r>
              <a:rPr lang="en-US" sz="1400" dirty="0">
                <a:solidFill>
                  <a:srgbClr val="0070C0"/>
                </a:solidFill>
              </a:rPr>
              <a:t>biologically</a:t>
            </a:r>
            <a:r>
              <a:rPr lang="en-US" sz="1400" dirty="0"/>
              <a:t> accurate approach by modeling the </a:t>
            </a:r>
            <a:r>
              <a:rPr lang="en-US" sz="1400" dirty="0">
                <a:solidFill>
                  <a:srgbClr val="0070C0"/>
                </a:solidFill>
              </a:rPr>
              <a:t>timing</a:t>
            </a:r>
            <a:r>
              <a:rPr lang="en-US" sz="1400" dirty="0"/>
              <a:t> of neuron spikes, potentially enhancing temporal information processing compared to traditional artificial neural networks,</a:t>
            </a:r>
            <a:endParaRPr lang="en-US" dirty="0"/>
          </a:p>
        </p:txBody>
      </p:sp>
      <p:sp>
        <p:nvSpPr>
          <p:cNvPr id="8" name="Google Shape;126;p24">
            <a:extLst>
              <a:ext uri="{FF2B5EF4-FFF2-40B4-BE49-F238E27FC236}">
                <a16:creationId xmlns:a16="http://schemas.microsoft.com/office/drawing/2014/main" id="{727B3824-3937-DFC8-4B81-65F77F2BB890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Spiking Neuron networks </a:t>
            </a:r>
            <a:endParaRPr dirty="0">
              <a:solidFill>
                <a:srgbClr val="0038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448FB-FAAB-1C5F-047E-EE089B9B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4150"/>
            <a:ext cx="7560840" cy="457200"/>
          </a:xfrm>
        </p:spPr>
        <p:txBody>
          <a:bodyPr/>
          <a:lstStyle/>
          <a:p>
            <a:r>
              <a:rPr lang="en-US" sz="2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6684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749CC4-FF7B-503E-7C30-FFE280EBEB43}"/>
              </a:ext>
            </a:extLst>
          </p:cNvPr>
          <p:cNvSpPr txBox="1"/>
          <p:nvPr/>
        </p:nvSpPr>
        <p:spPr>
          <a:xfrm>
            <a:off x="1698" y="2060848"/>
            <a:ext cx="49685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Spiking neural networks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SNN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s) are a type of neural network that </a:t>
            </a:r>
            <a:r>
              <a:rPr lang="en-US" sz="1400" dirty="0">
                <a:solidFill>
                  <a:srgbClr val="0070C0"/>
                </a:solidFill>
              </a:rPr>
              <a:t>simulate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the behavior of biological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neurons and synapses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 significance of SNNs lies in their ability to </a:t>
            </a:r>
            <a:r>
              <a:rPr lang="en-US" sz="1400" dirty="0">
                <a:solidFill>
                  <a:srgbClr val="0070C0"/>
                </a:solidFill>
              </a:rPr>
              <a:t>mimic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the behavior of biological neural networks and in their potential for improving machine learning and artificial intelligence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 basic components of an SNN include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neurons, </a:t>
            </a:r>
            <a:r>
              <a:rPr lang="en-US" sz="1400" dirty="0">
                <a:solidFill>
                  <a:srgbClr val="0070C0"/>
                </a:solidFill>
              </a:rPr>
              <a:t>synapses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, and </a:t>
            </a:r>
            <a:r>
              <a:rPr lang="en-US" sz="1400" dirty="0">
                <a:solidFill>
                  <a:srgbClr val="0070C0"/>
                </a:solidFill>
              </a:rPr>
              <a:t>input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1400" dirty="0">
                <a:solidFill>
                  <a:srgbClr val="0070C0"/>
                </a:solidFill>
              </a:rPr>
              <a:t>output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spikes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algn="just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6" descr="Introduction - Neural Networks and Deep Learning Tutorial | Study Glance">
            <a:extLst>
              <a:ext uri="{FF2B5EF4-FFF2-40B4-BE49-F238E27FC236}">
                <a16:creationId xmlns:a16="http://schemas.microsoft.com/office/drawing/2014/main" id="{017D58F2-B960-8EA8-F08A-ED7F6F6F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44824"/>
            <a:ext cx="3744416" cy="18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99026-9EF4-E392-FA4C-E3CCBC1B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116" y="4221088"/>
            <a:ext cx="2952328" cy="1288638"/>
          </a:xfrm>
          <a:prstGeom prst="rect">
            <a:avLst/>
          </a:prstGeom>
        </p:spPr>
      </p:pic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Spiking Neural Networks?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BDD790-8C8C-86D8-D6B6-BA9EF47B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4150"/>
            <a:ext cx="7560840" cy="457200"/>
          </a:xfrm>
        </p:spPr>
        <p:txBody>
          <a:bodyPr/>
          <a:lstStyle/>
          <a:p>
            <a:r>
              <a:rPr lang="en-US" sz="2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2282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27">
            <a:extLst>
              <a:ext uri="{FF2B5EF4-FFF2-40B4-BE49-F238E27FC236}">
                <a16:creationId xmlns:a16="http://schemas.microsoft.com/office/drawing/2014/main" id="{30678DAE-C729-AA72-AD39-A8D450312A91}"/>
              </a:ext>
            </a:extLst>
          </p:cNvPr>
          <p:cNvSpPr txBox="1">
            <a:spLocks noGrp="1"/>
          </p:cNvSpPr>
          <p:nvPr/>
        </p:nvSpPr>
        <p:spPr>
          <a:xfrm>
            <a:off x="787716" y="1526602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 with SNN</a:t>
            </a:r>
            <a:endParaRPr dirty="0"/>
          </a:p>
        </p:txBody>
      </p:sp>
      <p:sp>
        <p:nvSpPr>
          <p:cNvPr id="5" name="Google Shape;176;p27">
            <a:extLst>
              <a:ext uri="{FF2B5EF4-FFF2-40B4-BE49-F238E27FC236}">
                <a16:creationId xmlns:a16="http://schemas.microsoft.com/office/drawing/2014/main" id="{ECBD08FE-C9CC-F066-84F9-0E77D82976BC}"/>
              </a:ext>
            </a:extLst>
          </p:cNvPr>
          <p:cNvSpPr txBox="1">
            <a:spLocks noGrp="1"/>
          </p:cNvSpPr>
          <p:nvPr/>
        </p:nvSpPr>
        <p:spPr>
          <a:xfrm>
            <a:off x="611560" y="2473830"/>
            <a:ext cx="7569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SNNs have a larger computational cost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Memory bottlenecks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Difficult to achieve parallelism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Idle power consumption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There is a growing need for </a:t>
            </a:r>
            <a:r>
              <a:rPr lang="en" b="1" dirty="0">
                <a:solidFill>
                  <a:srgbClr val="0070C0"/>
                </a:solidFill>
              </a:rPr>
              <a:t>specialised architectures </a:t>
            </a:r>
            <a:r>
              <a:rPr lang="en" b="1" dirty="0"/>
              <a:t>purpose-built </a:t>
            </a:r>
            <a:r>
              <a:rPr lang="en" b="1" dirty="0">
                <a:solidFill>
                  <a:srgbClr val="0070C0"/>
                </a:solidFill>
              </a:rPr>
              <a:t>for SNNs </a:t>
            </a:r>
            <a:r>
              <a:rPr lang="en" b="1" dirty="0"/>
              <a:t>that are </a:t>
            </a:r>
            <a:r>
              <a:rPr lang="en" b="1" dirty="0">
                <a:solidFill>
                  <a:srgbClr val="0070C0"/>
                </a:solidFill>
              </a:rPr>
              <a:t>scalable</a:t>
            </a:r>
            <a:r>
              <a:rPr lang="en" b="1" dirty="0"/>
              <a:t> and </a:t>
            </a:r>
            <a:r>
              <a:rPr lang="en" b="1" dirty="0">
                <a:solidFill>
                  <a:srgbClr val="0070C0"/>
                </a:solidFill>
              </a:rPr>
              <a:t>configurable</a:t>
            </a:r>
            <a:endParaRPr b="1" dirty="0">
              <a:solidFill>
                <a:srgbClr val="0070C0"/>
              </a:solidFill>
            </a:endParaRPr>
          </a:p>
        </p:txBody>
      </p:sp>
      <p:sp>
        <p:nvSpPr>
          <p:cNvPr id="6" name="Google Shape;177;p27">
            <a:extLst>
              <a:ext uri="{FF2B5EF4-FFF2-40B4-BE49-F238E27FC236}">
                <a16:creationId xmlns:a16="http://schemas.microsoft.com/office/drawing/2014/main" id="{29A1E6D2-62A1-1D1D-1AFD-FF7EABEFE87F}"/>
              </a:ext>
            </a:extLst>
          </p:cNvPr>
          <p:cNvSpPr txBox="1">
            <a:spLocks noGrp="1"/>
          </p:cNvSpPr>
          <p:nvPr/>
        </p:nvSpPr>
        <p:spPr>
          <a:xfrm>
            <a:off x="8613110" y="62652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grpSp>
        <p:nvGrpSpPr>
          <p:cNvPr id="7" name="Google Shape;178;p27">
            <a:extLst>
              <a:ext uri="{FF2B5EF4-FFF2-40B4-BE49-F238E27FC236}">
                <a16:creationId xmlns:a16="http://schemas.microsoft.com/office/drawing/2014/main" id="{53B0C327-A07A-C852-593C-11662C87FEFE}"/>
              </a:ext>
            </a:extLst>
          </p:cNvPr>
          <p:cNvGrpSpPr/>
          <p:nvPr/>
        </p:nvGrpSpPr>
        <p:grpSpPr>
          <a:xfrm>
            <a:off x="5450948" y="2132856"/>
            <a:ext cx="2257887" cy="2147317"/>
            <a:chOff x="5131554" y="811871"/>
            <a:chExt cx="2560834" cy="2435429"/>
          </a:xfrm>
        </p:grpSpPr>
        <p:sp>
          <p:nvSpPr>
            <p:cNvPr id="8" name="Google Shape;179;p27">
              <a:extLst>
                <a:ext uri="{FF2B5EF4-FFF2-40B4-BE49-F238E27FC236}">
                  <a16:creationId xmlns:a16="http://schemas.microsoft.com/office/drawing/2014/main" id="{2534F294-EEB7-4F58-5A10-28954FAFA1B4}"/>
                </a:ext>
              </a:extLst>
            </p:cNvPr>
            <p:cNvSpPr/>
            <p:nvPr/>
          </p:nvSpPr>
          <p:spPr>
            <a:xfrm>
              <a:off x="5131554" y="811871"/>
              <a:ext cx="2530905" cy="2435429"/>
            </a:xfrm>
            <a:custGeom>
              <a:avLst/>
              <a:gdLst/>
              <a:ahLst/>
              <a:cxnLst/>
              <a:rect l="l" t="t" r="r" b="b"/>
              <a:pathLst>
                <a:path w="14712" h="14157" extrusionOk="0">
                  <a:moveTo>
                    <a:pt x="7637" y="1"/>
                  </a:moveTo>
                  <a:cubicBezTo>
                    <a:pt x="4772" y="1"/>
                    <a:pt x="2192" y="1728"/>
                    <a:pt x="1096" y="4371"/>
                  </a:cubicBezTo>
                  <a:cubicBezTo>
                    <a:pt x="0" y="7013"/>
                    <a:pt x="611" y="10058"/>
                    <a:pt x="2629" y="12084"/>
                  </a:cubicBezTo>
                  <a:cubicBezTo>
                    <a:pt x="3983" y="13438"/>
                    <a:pt x="5793" y="14156"/>
                    <a:pt x="7634" y="14156"/>
                  </a:cubicBezTo>
                  <a:cubicBezTo>
                    <a:pt x="8546" y="14156"/>
                    <a:pt x="9466" y="13980"/>
                    <a:pt x="10342" y="13617"/>
                  </a:cubicBezTo>
                  <a:cubicBezTo>
                    <a:pt x="12985" y="12521"/>
                    <a:pt x="14712" y="9940"/>
                    <a:pt x="14712" y="7083"/>
                  </a:cubicBezTo>
                  <a:cubicBezTo>
                    <a:pt x="14712" y="3171"/>
                    <a:pt x="11542" y="8"/>
                    <a:pt x="7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0;p27">
              <a:extLst>
                <a:ext uri="{FF2B5EF4-FFF2-40B4-BE49-F238E27FC236}">
                  <a16:creationId xmlns:a16="http://schemas.microsoft.com/office/drawing/2014/main" id="{43335A05-5C36-1A48-C353-4E6F63BD2A28}"/>
                </a:ext>
              </a:extLst>
            </p:cNvPr>
            <p:cNvSpPr/>
            <p:nvPr/>
          </p:nvSpPr>
          <p:spPr>
            <a:xfrm>
              <a:off x="5223418" y="892381"/>
              <a:ext cx="2468970" cy="2275265"/>
            </a:xfrm>
            <a:custGeom>
              <a:avLst/>
              <a:gdLst/>
              <a:ahLst/>
              <a:cxnLst/>
              <a:rect l="l" t="t" r="r" b="b"/>
              <a:pathLst>
                <a:path w="14352" h="13226" extrusionOk="0">
                  <a:moveTo>
                    <a:pt x="7099" y="0"/>
                  </a:moveTo>
                  <a:cubicBezTo>
                    <a:pt x="6251" y="0"/>
                    <a:pt x="5393" y="163"/>
                    <a:pt x="4571" y="504"/>
                  </a:cubicBezTo>
                  <a:cubicBezTo>
                    <a:pt x="1658" y="1711"/>
                    <a:pt x="0" y="4811"/>
                    <a:pt x="618" y="7905"/>
                  </a:cubicBezTo>
                  <a:cubicBezTo>
                    <a:pt x="1228" y="10998"/>
                    <a:pt x="3947" y="13225"/>
                    <a:pt x="7103" y="13225"/>
                  </a:cubicBezTo>
                  <a:cubicBezTo>
                    <a:pt x="7111" y="13225"/>
                    <a:pt x="7120" y="13225"/>
                    <a:pt x="7129" y="13225"/>
                  </a:cubicBezTo>
                  <a:cubicBezTo>
                    <a:pt x="8874" y="13225"/>
                    <a:pt x="10542" y="12525"/>
                    <a:pt x="11778" y="11290"/>
                  </a:cubicBezTo>
                  <a:cubicBezTo>
                    <a:pt x="14011" y="9056"/>
                    <a:pt x="14351" y="5560"/>
                    <a:pt x="12603" y="2939"/>
                  </a:cubicBezTo>
                  <a:cubicBezTo>
                    <a:pt x="11344" y="1057"/>
                    <a:pt x="9255" y="0"/>
                    <a:pt x="7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1;p27">
              <a:extLst>
                <a:ext uri="{FF2B5EF4-FFF2-40B4-BE49-F238E27FC236}">
                  <a16:creationId xmlns:a16="http://schemas.microsoft.com/office/drawing/2014/main" id="{CC32CD66-EC70-667D-E02C-527FD2142550}"/>
                </a:ext>
              </a:extLst>
            </p:cNvPr>
            <p:cNvSpPr/>
            <p:nvPr/>
          </p:nvSpPr>
          <p:spPr>
            <a:xfrm>
              <a:off x="5982241" y="1198594"/>
              <a:ext cx="925004" cy="1662323"/>
            </a:xfrm>
            <a:custGeom>
              <a:avLst/>
              <a:gdLst/>
              <a:ahLst/>
              <a:cxnLst/>
              <a:rect l="l" t="t" r="r" b="b"/>
              <a:pathLst>
                <a:path w="5377" h="9663" extrusionOk="0">
                  <a:moveTo>
                    <a:pt x="2588" y="0"/>
                  </a:moveTo>
                  <a:cubicBezTo>
                    <a:pt x="812" y="0"/>
                    <a:pt x="1" y="1048"/>
                    <a:pt x="1" y="1755"/>
                  </a:cubicBezTo>
                  <a:cubicBezTo>
                    <a:pt x="1" y="2268"/>
                    <a:pt x="438" y="2504"/>
                    <a:pt x="791" y="2504"/>
                  </a:cubicBezTo>
                  <a:cubicBezTo>
                    <a:pt x="1499" y="2504"/>
                    <a:pt x="1208" y="1492"/>
                    <a:pt x="2546" y="1492"/>
                  </a:cubicBezTo>
                  <a:cubicBezTo>
                    <a:pt x="3205" y="1492"/>
                    <a:pt x="3725" y="1776"/>
                    <a:pt x="3725" y="2386"/>
                  </a:cubicBezTo>
                  <a:cubicBezTo>
                    <a:pt x="3725" y="3094"/>
                    <a:pt x="2990" y="3503"/>
                    <a:pt x="2560" y="3871"/>
                  </a:cubicBezTo>
                  <a:cubicBezTo>
                    <a:pt x="2179" y="4197"/>
                    <a:pt x="1679" y="4738"/>
                    <a:pt x="1679" y="5861"/>
                  </a:cubicBezTo>
                  <a:cubicBezTo>
                    <a:pt x="1679" y="6541"/>
                    <a:pt x="1860" y="6742"/>
                    <a:pt x="2401" y="6742"/>
                  </a:cubicBezTo>
                  <a:cubicBezTo>
                    <a:pt x="3046" y="6742"/>
                    <a:pt x="3177" y="6451"/>
                    <a:pt x="3177" y="6201"/>
                  </a:cubicBezTo>
                  <a:cubicBezTo>
                    <a:pt x="3177" y="5515"/>
                    <a:pt x="3184" y="5126"/>
                    <a:pt x="3906" y="4564"/>
                  </a:cubicBezTo>
                  <a:cubicBezTo>
                    <a:pt x="4266" y="4287"/>
                    <a:pt x="5376" y="3406"/>
                    <a:pt x="5376" y="2164"/>
                  </a:cubicBezTo>
                  <a:cubicBezTo>
                    <a:pt x="5376" y="930"/>
                    <a:pt x="4266" y="0"/>
                    <a:pt x="2588" y="0"/>
                  </a:cubicBezTo>
                  <a:close/>
                  <a:moveTo>
                    <a:pt x="2414" y="7644"/>
                  </a:moveTo>
                  <a:cubicBezTo>
                    <a:pt x="1860" y="7644"/>
                    <a:pt x="1402" y="8095"/>
                    <a:pt x="1402" y="8657"/>
                  </a:cubicBezTo>
                  <a:cubicBezTo>
                    <a:pt x="1402" y="9212"/>
                    <a:pt x="1860" y="9662"/>
                    <a:pt x="2414" y="9662"/>
                  </a:cubicBezTo>
                  <a:cubicBezTo>
                    <a:pt x="2969" y="9655"/>
                    <a:pt x="3420" y="9212"/>
                    <a:pt x="3427" y="8657"/>
                  </a:cubicBezTo>
                  <a:cubicBezTo>
                    <a:pt x="3420" y="8102"/>
                    <a:pt x="2969" y="7651"/>
                    <a:pt x="2414" y="7644"/>
                  </a:cubicBezTo>
                  <a:close/>
                </a:path>
              </a:pathLst>
            </a:custGeom>
            <a:solidFill>
              <a:srgbClr val="000000">
                <a:alpha val="3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CA9AF15-3581-15C8-7F9F-1488A843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4150"/>
            <a:ext cx="7560840" cy="457200"/>
          </a:xfrm>
        </p:spPr>
        <p:txBody>
          <a:bodyPr/>
          <a:lstStyle/>
          <a:p>
            <a:r>
              <a:rPr lang="en-US" sz="2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12962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6;p24">
            <a:extLst>
              <a:ext uri="{FF2B5EF4-FFF2-40B4-BE49-F238E27FC236}">
                <a16:creationId xmlns:a16="http://schemas.microsoft.com/office/drawing/2014/main" id="{0274A44F-892A-C754-5E0B-4F2E3F5F911F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Neuromorphic Engineering?</a:t>
            </a:r>
            <a:endParaRPr dirty="0"/>
          </a:p>
        </p:txBody>
      </p:sp>
      <p:grpSp>
        <p:nvGrpSpPr>
          <p:cNvPr id="6" name="Google Shape;128;p24">
            <a:extLst>
              <a:ext uri="{FF2B5EF4-FFF2-40B4-BE49-F238E27FC236}">
                <a16:creationId xmlns:a16="http://schemas.microsoft.com/office/drawing/2014/main" id="{EB8999F5-12BB-E55D-CCB3-EB12804B686F}"/>
              </a:ext>
            </a:extLst>
          </p:cNvPr>
          <p:cNvGrpSpPr/>
          <p:nvPr/>
        </p:nvGrpSpPr>
        <p:grpSpPr>
          <a:xfrm>
            <a:off x="5627193" y="2409577"/>
            <a:ext cx="2826176" cy="2616250"/>
            <a:chOff x="6117885" y="1591203"/>
            <a:chExt cx="2440577" cy="2265963"/>
          </a:xfrm>
        </p:grpSpPr>
        <p:cxnSp>
          <p:nvCxnSpPr>
            <p:cNvPr id="8" name="Google Shape;129;p24">
              <a:extLst>
                <a:ext uri="{FF2B5EF4-FFF2-40B4-BE49-F238E27FC236}">
                  <a16:creationId xmlns:a16="http://schemas.microsoft.com/office/drawing/2014/main" id="{008F60D2-7B57-8553-35C0-DFCE70D7D83F}"/>
                </a:ext>
              </a:extLst>
            </p:cNvPr>
            <p:cNvCxnSpPr/>
            <p:nvPr/>
          </p:nvCxnSpPr>
          <p:spPr>
            <a:xfrm rot="5400000" flipH="1">
              <a:off x="6131119" y="1749553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30;p24">
              <a:extLst>
                <a:ext uri="{FF2B5EF4-FFF2-40B4-BE49-F238E27FC236}">
                  <a16:creationId xmlns:a16="http://schemas.microsoft.com/office/drawing/2014/main" id="{8FBC2E4F-3383-BBC8-F385-FD04B0700809}"/>
                </a:ext>
              </a:extLst>
            </p:cNvPr>
            <p:cNvCxnSpPr/>
            <p:nvPr/>
          </p:nvCxnSpPr>
          <p:spPr>
            <a:xfrm rot="-5400000">
              <a:off x="8106247" y="1749553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31;p24">
              <a:extLst>
                <a:ext uri="{FF2B5EF4-FFF2-40B4-BE49-F238E27FC236}">
                  <a16:creationId xmlns:a16="http://schemas.microsoft.com/office/drawing/2014/main" id="{2862B791-3622-685B-90BE-7E349BC7E1EC}"/>
                </a:ext>
              </a:extLst>
            </p:cNvPr>
            <p:cNvCxnSpPr/>
            <p:nvPr/>
          </p:nvCxnSpPr>
          <p:spPr>
            <a:xfrm rot="5400000">
              <a:off x="6131119" y="3467766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32;p24">
              <a:extLst>
                <a:ext uri="{FF2B5EF4-FFF2-40B4-BE49-F238E27FC236}">
                  <a16:creationId xmlns:a16="http://schemas.microsoft.com/office/drawing/2014/main" id="{0691AB7D-7762-A807-0203-4939DD64081F}"/>
                </a:ext>
              </a:extLst>
            </p:cNvPr>
            <p:cNvCxnSpPr/>
            <p:nvPr/>
          </p:nvCxnSpPr>
          <p:spPr>
            <a:xfrm rot="-5400000" flipH="1">
              <a:off x="8106247" y="3467766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33;p24">
              <a:extLst>
                <a:ext uri="{FF2B5EF4-FFF2-40B4-BE49-F238E27FC236}">
                  <a16:creationId xmlns:a16="http://schemas.microsoft.com/office/drawing/2014/main" id="{BBDE60DF-F370-C5AD-1B6E-26A870D57FE3}"/>
                </a:ext>
              </a:extLst>
            </p:cNvPr>
            <p:cNvCxnSpPr/>
            <p:nvPr/>
          </p:nvCxnSpPr>
          <p:spPr>
            <a:xfrm rot="10800000">
              <a:off x="6117885" y="2707017"/>
              <a:ext cx="2547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4;p24">
              <a:extLst>
                <a:ext uri="{FF2B5EF4-FFF2-40B4-BE49-F238E27FC236}">
                  <a16:creationId xmlns:a16="http://schemas.microsoft.com/office/drawing/2014/main" id="{22CB3326-4878-6A9C-7BC2-3B3F47885758}"/>
                </a:ext>
              </a:extLst>
            </p:cNvPr>
            <p:cNvCxnSpPr/>
            <p:nvPr/>
          </p:nvCxnSpPr>
          <p:spPr>
            <a:xfrm rot="10800000">
              <a:off x="8303762" y="2707017"/>
              <a:ext cx="2547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135;p24">
              <a:extLst>
                <a:ext uri="{FF2B5EF4-FFF2-40B4-BE49-F238E27FC236}">
                  <a16:creationId xmlns:a16="http://schemas.microsoft.com/office/drawing/2014/main" id="{622E5C5C-6BFA-6E23-86F9-EB119F91A656}"/>
                </a:ext>
              </a:extLst>
            </p:cNvPr>
            <p:cNvGrpSpPr/>
            <p:nvPr/>
          </p:nvGrpSpPr>
          <p:grpSpPr>
            <a:xfrm>
              <a:off x="6473473" y="1591203"/>
              <a:ext cx="1742675" cy="2096235"/>
              <a:chOff x="7734309" y="2063282"/>
              <a:chExt cx="570957" cy="620096"/>
            </a:xfrm>
          </p:grpSpPr>
          <p:grpSp>
            <p:nvGrpSpPr>
              <p:cNvPr id="15" name="Google Shape;136;p24">
                <a:extLst>
                  <a:ext uri="{FF2B5EF4-FFF2-40B4-BE49-F238E27FC236}">
                    <a16:creationId xmlns:a16="http://schemas.microsoft.com/office/drawing/2014/main" id="{81F8B7B9-4D2C-CABA-62BE-20BAFBA57DBA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</p:grpSpPr>
            <p:sp>
              <p:nvSpPr>
                <p:cNvPr id="21" name="Google Shape;137;p24">
                  <a:extLst>
                    <a:ext uri="{FF2B5EF4-FFF2-40B4-BE49-F238E27FC236}">
                      <a16:creationId xmlns:a16="http://schemas.microsoft.com/office/drawing/2014/main" id="{FE57BDA2-A58B-7633-1463-813F6BD99DF8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38;p24">
                  <a:extLst>
                    <a:ext uri="{FF2B5EF4-FFF2-40B4-BE49-F238E27FC236}">
                      <a16:creationId xmlns:a16="http://schemas.microsoft.com/office/drawing/2014/main" id="{420E127C-8024-08E8-FF38-B7E1059D7011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39;p24">
                  <a:extLst>
                    <a:ext uri="{FF2B5EF4-FFF2-40B4-BE49-F238E27FC236}">
                      <a16:creationId xmlns:a16="http://schemas.microsoft.com/office/drawing/2014/main" id="{B9059315-7FEB-5BF5-CAD5-12FD49DB45AF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40;p24">
                  <a:extLst>
                    <a:ext uri="{FF2B5EF4-FFF2-40B4-BE49-F238E27FC236}">
                      <a16:creationId xmlns:a16="http://schemas.microsoft.com/office/drawing/2014/main" id="{AED13176-5494-A76A-F6C2-DECBC5ED4656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141;p24">
                <a:extLst>
                  <a:ext uri="{FF2B5EF4-FFF2-40B4-BE49-F238E27FC236}">
                    <a16:creationId xmlns:a16="http://schemas.microsoft.com/office/drawing/2014/main" id="{04E0DF94-2EA6-CE60-5713-BA18604A8A8E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</p:grpSpPr>
            <p:sp>
              <p:nvSpPr>
                <p:cNvPr id="17" name="Google Shape;142;p24">
                  <a:extLst>
                    <a:ext uri="{FF2B5EF4-FFF2-40B4-BE49-F238E27FC236}">
                      <a16:creationId xmlns:a16="http://schemas.microsoft.com/office/drawing/2014/main" id="{3D2B5F0E-FB92-8C63-BC13-C5A71415BCA4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43;p24">
                  <a:extLst>
                    <a:ext uri="{FF2B5EF4-FFF2-40B4-BE49-F238E27FC236}">
                      <a16:creationId xmlns:a16="http://schemas.microsoft.com/office/drawing/2014/main" id="{BA9A935D-8B2C-2D35-AC6F-92BF6D30F1B1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44;p24">
                  <a:extLst>
                    <a:ext uri="{FF2B5EF4-FFF2-40B4-BE49-F238E27FC236}">
                      <a16:creationId xmlns:a16="http://schemas.microsoft.com/office/drawing/2014/main" id="{A59A9F55-9FE9-478A-5418-9141F7BC8C20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45;p24">
                  <a:extLst>
                    <a:ext uri="{FF2B5EF4-FFF2-40B4-BE49-F238E27FC236}">
                      <a16:creationId xmlns:a16="http://schemas.microsoft.com/office/drawing/2014/main" id="{71F4F9F5-7210-BD29-A29F-C23D7DD76417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" name="Google Shape;146;p24">
            <a:extLst>
              <a:ext uri="{FF2B5EF4-FFF2-40B4-BE49-F238E27FC236}">
                <a16:creationId xmlns:a16="http://schemas.microsoft.com/office/drawing/2014/main" id="{2B043C6B-D7BA-3437-C948-423F5541FC53}"/>
              </a:ext>
            </a:extLst>
          </p:cNvPr>
          <p:cNvSpPr txBox="1">
            <a:spLocks noGrp="1"/>
          </p:cNvSpPr>
          <p:nvPr/>
        </p:nvSpPr>
        <p:spPr>
          <a:xfrm>
            <a:off x="8218492" y="53396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194E5-EC4D-321E-626D-DD234494DFF3}"/>
              </a:ext>
            </a:extLst>
          </p:cNvPr>
          <p:cNvSpPr txBox="1"/>
          <p:nvPr/>
        </p:nvSpPr>
        <p:spPr>
          <a:xfrm>
            <a:off x="690631" y="2205633"/>
            <a:ext cx="41901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Neuromorphic computing is an approach to computing that </a:t>
            </a:r>
            <a:r>
              <a:rPr lang="en-US" sz="1400" dirty="0">
                <a:solidFill>
                  <a:srgbClr val="0070C0"/>
                </a:solidFill>
              </a:rPr>
              <a:t>uses hardware and software inspired b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 the principles of the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human brain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sz="1400" dirty="0">
                <a:solidFill>
                  <a:srgbClr val="0070C0"/>
                </a:solidFill>
              </a:rPr>
              <a:t>goal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of neuromorphic computing is to develop computers that can perform </a:t>
            </a:r>
            <a:r>
              <a:rPr lang="en-US" sz="1400" dirty="0">
                <a:solidFill>
                  <a:srgbClr val="0070C0"/>
                </a:solidFill>
              </a:rPr>
              <a:t>complex tasks with energy efficiency and robustness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similar to that of biological neural networks.</a:t>
            </a: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Compared to traditional architecture, neuromorphic computing offers potential advantages </a:t>
            </a:r>
            <a:r>
              <a:rPr lang="en-US" sz="1400" dirty="0">
                <a:solidFill>
                  <a:srgbClr val="0070C0"/>
                </a:solidFill>
              </a:rPr>
              <a:t>such as lower power consumption, faster processing, and more efficient use of memory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1E591D-F584-3CAE-8A58-6893A2F6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4150"/>
            <a:ext cx="7560840" cy="457200"/>
          </a:xfrm>
        </p:spPr>
        <p:txBody>
          <a:bodyPr/>
          <a:lstStyle/>
          <a:p>
            <a:r>
              <a:rPr lang="en-US" sz="2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9546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2A7A3E-5F7D-1011-1AF0-CBA14DA4DFE1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5126B-9EE8-CF16-7E61-03608E785131}"/>
              </a:ext>
            </a:extLst>
          </p:cNvPr>
          <p:cNvSpPr txBox="1"/>
          <p:nvPr/>
        </p:nvSpPr>
        <p:spPr>
          <a:xfrm>
            <a:off x="323529" y="2482646"/>
            <a:ext cx="59328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 aim of our research is to develop a </a:t>
            </a:r>
            <a:r>
              <a:rPr lang="en-US" sz="1400" dirty="0">
                <a:solidFill>
                  <a:srgbClr val="0070C0"/>
                </a:solidFill>
              </a:rPr>
              <a:t>configurable neuromorphic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processor architecture for </a:t>
            </a:r>
            <a:r>
              <a:rPr lang="en-US" sz="1400" dirty="0">
                <a:solidFill>
                  <a:srgbClr val="0070C0"/>
                </a:solidFill>
              </a:rPr>
              <a:t>spiking neural networks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that uses the </a:t>
            </a:r>
            <a:r>
              <a:rPr lang="en-US" sz="1400" dirty="0">
                <a:solidFill>
                  <a:srgbClr val="0070C0"/>
                </a:solidFill>
              </a:rPr>
              <a:t>RISC-V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i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nstruction set architecture, and to demonstrate that architecture is both </a:t>
            </a:r>
            <a:r>
              <a:rPr lang="en-US" sz="1400" dirty="0">
                <a:solidFill>
                  <a:srgbClr val="0070C0"/>
                </a:solidFill>
              </a:rPr>
              <a:t>high-performing and low-power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, making it an attractive solution for a range of applications.</a:t>
            </a:r>
          </a:p>
        </p:txBody>
      </p:sp>
      <p:pic>
        <p:nvPicPr>
          <p:cNvPr id="6" name="Picture 2" descr="Aim - Free marketing icons">
            <a:extLst>
              <a:ext uri="{FF2B5EF4-FFF2-40B4-BE49-F238E27FC236}">
                <a16:creationId xmlns:a16="http://schemas.microsoft.com/office/drawing/2014/main" id="{5C15A943-A649-0ADF-752E-105D56D4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96" y="1949333"/>
            <a:ext cx="1892046" cy="189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6910285-0159-7004-AE4F-5454DE0E7A40}"/>
              </a:ext>
            </a:extLst>
          </p:cNvPr>
          <p:cNvGrpSpPr/>
          <p:nvPr/>
        </p:nvGrpSpPr>
        <p:grpSpPr>
          <a:xfrm>
            <a:off x="755576" y="4529717"/>
            <a:ext cx="1865816" cy="1927552"/>
            <a:chOff x="548226" y="342079"/>
            <a:chExt cx="5440770" cy="6257605"/>
          </a:xfrm>
          <a:solidFill>
            <a:schemeClr val="accent4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CDFF70-4A00-AD5C-01CD-7619BAC006E4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7E742-51A1-54F5-0B38-0D9258D6D996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F80E051-B5C6-0E57-0CFB-1A519B24433E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29CB1A8-7016-3F1E-2850-0ABD26CE0B64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8E9D30D-6BA8-1E85-20E9-6F077F97A794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CF3501-9C21-E587-D802-4592B7DA91EF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4CFF316-0F80-7B40-0166-547C0425A7A4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6C635B6-DA86-DFF2-CF2B-A0F54539926A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2CFBD55-9939-06D2-A6BD-685F10E91FF4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EF4890-E2B7-828E-0B54-3D261CE2D427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9759B9-77DA-D30A-C30C-7502645B38F6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5EDA83-2DAD-01BB-A9EB-9F6BAE512CC1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EF45467-1172-6057-AFFE-ABF18C8ABDF2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A422550-BF85-4B3A-0EE5-BE8D63DD2A8E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7B0292B-2929-0BE4-B3E5-C9AECAD4096F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BA4B73C-C324-524B-97DD-87BF1C5C2039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E9510E5-FCBE-C42C-82B4-E544D9A5FC16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D870D9-2B15-2EC2-70E6-C34E8853E20C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011331E-D2B6-EF3F-C2D9-72E85EB7DFAC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4F4EC1-B6F1-2872-4166-878D6AA6DF95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AFDF922-0936-1F26-AED7-D1D635E1CFD3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9F8E3AF-6CDF-6C71-D056-F8F3EE496807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21A7696-6C68-BD26-4766-3F51D32FE3D9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B484F4-6ED8-3218-CE77-2BC4E0DB3FDE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42D6A19-10DA-0166-587E-2F3F6140A05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3A6A42-56E9-584E-E76C-19AE877AA739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356FFB3-F93A-77D5-ECC1-F30C03FCF7C4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90823FE-7888-A1D9-7374-B3403753F5DF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F31245F-1A48-25DE-696F-6963BA12FE8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842AD66-618D-A942-9097-4B0032D29686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B657575-C521-54D0-35D8-585C48BFB948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EE7011D-5FD4-EEFC-4E00-08336453A56B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26AE02E-8F6D-9515-52B2-E1E3EF0310C5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D9978A6-B542-0613-C108-44DAE4890803}"/>
              </a:ext>
            </a:extLst>
          </p:cNvPr>
          <p:cNvSpPr txBox="1">
            <a:spLocks/>
          </p:cNvSpPr>
          <p:nvPr/>
        </p:nvSpPr>
        <p:spPr bwMode="auto">
          <a:xfrm>
            <a:off x="179512" y="18415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Introduction- Aim</a:t>
            </a:r>
          </a:p>
        </p:txBody>
      </p:sp>
    </p:spTree>
    <p:extLst>
      <p:ext uri="{BB962C8B-B14F-4D97-AF65-F5344CB8AC3E}">
        <p14:creationId xmlns:p14="http://schemas.microsoft.com/office/powerpoint/2010/main" val="1683904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7">
            <a:extLst>
              <a:ext uri="{FF2B5EF4-FFF2-40B4-BE49-F238E27FC236}">
                <a16:creationId xmlns:a16="http://schemas.microsoft.com/office/drawing/2014/main" id="{A49D9AC7-A42D-EE2B-0837-0B27E29F823C}"/>
              </a:ext>
            </a:extLst>
          </p:cNvPr>
          <p:cNvSpPr/>
          <p:nvPr/>
        </p:nvSpPr>
        <p:spPr>
          <a:xfrm>
            <a:off x="4116361" y="3485942"/>
            <a:ext cx="524545" cy="95220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A3F9CF-A1A9-45B4-7F3D-14B422643B43}"/>
              </a:ext>
            </a:extLst>
          </p:cNvPr>
          <p:cNvGrpSpPr/>
          <p:nvPr/>
        </p:nvGrpSpPr>
        <p:grpSpPr>
          <a:xfrm>
            <a:off x="3727378" y="4296327"/>
            <a:ext cx="1260086" cy="1271914"/>
            <a:chOff x="3356566" y="4029294"/>
            <a:chExt cx="1990240" cy="2077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7E6891-D258-21F6-5253-38581092BBC5}"/>
                </a:ext>
              </a:extLst>
            </p:cNvPr>
            <p:cNvGrpSpPr/>
            <p:nvPr/>
          </p:nvGrpSpPr>
          <p:grpSpPr>
            <a:xfrm>
              <a:off x="3356566" y="4766262"/>
              <a:ext cx="1990240" cy="1340848"/>
              <a:chOff x="-548507" y="477868"/>
              <a:chExt cx="11570449" cy="635717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338F227-5FCE-4C9F-73DE-B2788536DD1C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EE2A24B-DEE4-7A7B-2588-DA68E510232A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7E1F976-D1E2-BA4D-FAE1-4F0667508736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75ABE6C-3975-5456-4734-6974D2D60A0A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A757957-B343-3E12-2B04-E9E950985A8A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BDB1313-0E7F-8EC9-B739-E6686D561F9A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0A6AC094-6938-8823-2028-E3A1186465AB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BA7CB19D-E16B-AFB5-96AF-5ABCC0026ADC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9088677-DDBC-09E6-E6B2-48BAB45CEE76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209C5AD3-C12C-81D6-9445-B6CDF3517C9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7D4E83E4-13F8-7FDE-7162-3E504B2F182D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BC2A18F-E48B-996D-C3D1-8C50A077C3CE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FD4788-D4A8-B3C4-7709-90E11577BDEF}"/>
                </a:ext>
              </a:extLst>
            </p:cNvPr>
            <p:cNvSpPr/>
            <p:nvPr/>
          </p:nvSpPr>
          <p:spPr>
            <a:xfrm>
              <a:off x="3647069" y="4860683"/>
              <a:ext cx="1403023" cy="107248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자유형: 도형 56">
              <a:extLst>
                <a:ext uri="{FF2B5EF4-FFF2-40B4-BE49-F238E27FC236}">
                  <a16:creationId xmlns:a16="http://schemas.microsoft.com/office/drawing/2014/main" id="{E7F4E256-44E8-F91E-A40B-7C87E214CC07}"/>
                </a:ext>
              </a:extLst>
            </p:cNvPr>
            <p:cNvSpPr/>
            <p:nvPr/>
          </p:nvSpPr>
          <p:spPr>
            <a:xfrm>
              <a:off x="3626065" y="4377215"/>
              <a:ext cx="1424028" cy="1435934"/>
            </a:xfrm>
            <a:custGeom>
              <a:avLst/>
              <a:gdLst>
                <a:gd name="connsiteX0" fmla="*/ 1105472 w 2315872"/>
                <a:gd name="connsiteY0" fmla="*/ 0 h 2531903"/>
                <a:gd name="connsiteX1" fmla="*/ 1303018 w 2315872"/>
                <a:gd name="connsiteY1" fmla="*/ 0 h 2531903"/>
                <a:gd name="connsiteX2" fmla="*/ 1461252 w 2315872"/>
                <a:gd name="connsiteY2" fmla="*/ 853676 h 2531903"/>
                <a:gd name="connsiteX3" fmla="*/ 1468099 w 2315872"/>
                <a:gd name="connsiteY3" fmla="*/ 875733 h 2531903"/>
                <a:gd name="connsiteX4" fmla="*/ 1481512 w 2315872"/>
                <a:gd name="connsiteY4" fmla="*/ 874451 h 2531903"/>
                <a:gd name="connsiteX5" fmla="*/ 1693009 w 2315872"/>
                <a:gd name="connsiteY5" fmla="*/ 951693 h 2531903"/>
                <a:gd name="connsiteX6" fmla="*/ 1778864 w 2315872"/>
                <a:gd name="connsiteY6" fmla="*/ 939250 h 2531903"/>
                <a:gd name="connsiteX7" fmla="*/ 1937868 w 2315872"/>
                <a:gd name="connsiteY7" fmla="*/ 980789 h 2531903"/>
                <a:gd name="connsiteX8" fmla="*/ 2073680 w 2315872"/>
                <a:gd name="connsiteY8" fmla="*/ 951181 h 2531903"/>
                <a:gd name="connsiteX9" fmla="*/ 2306734 w 2315872"/>
                <a:gd name="connsiteY9" fmla="*/ 1049617 h 2531903"/>
                <a:gd name="connsiteX10" fmla="*/ 2315872 w 2315872"/>
                <a:gd name="connsiteY10" fmla="*/ 2531903 h 2531903"/>
                <a:gd name="connsiteX11" fmla="*/ 0 w 2315872"/>
                <a:gd name="connsiteY11" fmla="*/ 2527276 h 2531903"/>
                <a:gd name="connsiteX12" fmla="*/ 0 w 2315872"/>
                <a:gd name="connsiteY12" fmla="*/ 1366197 h 2531903"/>
                <a:gd name="connsiteX13" fmla="*/ 9341 w 2315872"/>
                <a:gd name="connsiteY13" fmla="*/ 1367196 h 2531903"/>
                <a:gd name="connsiteX14" fmla="*/ 318333 w 2315872"/>
                <a:gd name="connsiteY14" fmla="*/ 1139063 h 2531903"/>
                <a:gd name="connsiteX15" fmla="*/ 343347 w 2315872"/>
                <a:gd name="connsiteY15" fmla="*/ 1141452 h 2531903"/>
                <a:gd name="connsiteX16" fmla="*/ 335416 w 2315872"/>
                <a:gd name="connsiteY16" fmla="*/ 1077386 h 2531903"/>
                <a:gd name="connsiteX17" fmla="*/ 655539 w 2315872"/>
                <a:gd name="connsiteY17" fmla="*/ 773978 h 2531903"/>
                <a:gd name="connsiteX18" fmla="*/ 750325 w 2315872"/>
                <a:gd name="connsiteY18" fmla="*/ 787508 h 2531903"/>
                <a:gd name="connsiteX19" fmla="*/ 829107 w 2315872"/>
                <a:gd name="connsiteY19" fmla="*/ 760300 h 2531903"/>
                <a:gd name="connsiteX20" fmla="*/ 954349 w 2315872"/>
                <a:gd name="connsiteY20" fmla="*/ 646554 h 2531903"/>
                <a:gd name="connsiteX21" fmla="*/ 988090 w 2315872"/>
                <a:gd name="connsiteY21" fmla="*/ 633279 h 25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15872" h="2531903">
                  <a:moveTo>
                    <a:pt x="1105472" y="0"/>
                  </a:moveTo>
                  <a:lnTo>
                    <a:pt x="1303018" y="0"/>
                  </a:lnTo>
                  <a:lnTo>
                    <a:pt x="1461252" y="853676"/>
                  </a:lnTo>
                  <a:lnTo>
                    <a:pt x="1468099" y="875733"/>
                  </a:lnTo>
                  <a:lnTo>
                    <a:pt x="1481512" y="874451"/>
                  </a:lnTo>
                  <a:cubicBezTo>
                    <a:pt x="1562957" y="874451"/>
                    <a:pt x="1637299" y="903278"/>
                    <a:pt x="1693009" y="951693"/>
                  </a:cubicBezTo>
                  <a:cubicBezTo>
                    <a:pt x="1720087" y="943127"/>
                    <a:pt x="1748998" y="939250"/>
                    <a:pt x="1778864" y="939250"/>
                  </a:cubicBezTo>
                  <a:cubicBezTo>
                    <a:pt x="1837001" y="939250"/>
                    <a:pt x="1891518" y="953939"/>
                    <a:pt x="1937868" y="980789"/>
                  </a:cubicBezTo>
                  <a:cubicBezTo>
                    <a:pt x="1978812" y="961490"/>
                    <a:pt x="2024976" y="951181"/>
                    <a:pt x="2073680" y="951181"/>
                  </a:cubicBezTo>
                  <a:cubicBezTo>
                    <a:pt x="2166341" y="951181"/>
                    <a:pt x="2249809" y="988495"/>
                    <a:pt x="2306734" y="1049617"/>
                  </a:cubicBezTo>
                  <a:lnTo>
                    <a:pt x="2315872" y="2531903"/>
                  </a:lnTo>
                  <a:lnTo>
                    <a:pt x="0" y="2527276"/>
                  </a:lnTo>
                  <a:lnTo>
                    <a:pt x="0" y="1366197"/>
                  </a:lnTo>
                  <a:lnTo>
                    <a:pt x="9341" y="1367196"/>
                  </a:lnTo>
                  <a:cubicBezTo>
                    <a:pt x="43658" y="1235892"/>
                    <a:pt x="169064" y="1139063"/>
                    <a:pt x="318333" y="1139063"/>
                  </a:cubicBezTo>
                  <a:cubicBezTo>
                    <a:pt x="326787" y="1139063"/>
                    <a:pt x="335166" y="1139373"/>
                    <a:pt x="343347" y="1141452"/>
                  </a:cubicBezTo>
                  <a:cubicBezTo>
                    <a:pt x="337896" y="1120918"/>
                    <a:pt x="335416" y="1099426"/>
                    <a:pt x="335416" y="1077386"/>
                  </a:cubicBezTo>
                  <a:cubicBezTo>
                    <a:pt x="335416" y="909819"/>
                    <a:pt x="478741" y="773978"/>
                    <a:pt x="655539" y="773978"/>
                  </a:cubicBezTo>
                  <a:cubicBezTo>
                    <a:pt x="688541" y="773978"/>
                    <a:pt x="720376" y="778711"/>
                    <a:pt x="750325" y="787508"/>
                  </a:cubicBezTo>
                  <a:lnTo>
                    <a:pt x="829107" y="760300"/>
                  </a:lnTo>
                  <a:cubicBezTo>
                    <a:pt x="861027" y="713053"/>
                    <a:pt x="904014" y="673898"/>
                    <a:pt x="954349" y="646554"/>
                  </a:cubicBezTo>
                  <a:lnTo>
                    <a:pt x="988090" y="633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자유형: 도형 55">
              <a:extLst>
                <a:ext uri="{FF2B5EF4-FFF2-40B4-BE49-F238E27FC236}">
                  <a16:creationId xmlns:a16="http://schemas.microsoft.com/office/drawing/2014/main" id="{A2BB0299-D2BE-1277-62A0-C54910024C9B}"/>
                </a:ext>
              </a:extLst>
            </p:cNvPr>
            <p:cNvSpPr/>
            <p:nvPr/>
          </p:nvSpPr>
          <p:spPr>
            <a:xfrm>
              <a:off x="3632502" y="4029294"/>
              <a:ext cx="1424029" cy="1777970"/>
            </a:xfrm>
            <a:custGeom>
              <a:avLst/>
              <a:gdLst>
                <a:gd name="connsiteX0" fmla="*/ 1150510 w 2306734"/>
                <a:gd name="connsiteY0" fmla="*/ 0 h 2545135"/>
                <a:gd name="connsiteX1" fmla="*/ 1257994 w 2306734"/>
                <a:gd name="connsiteY1" fmla="*/ 0 h 2545135"/>
                <a:gd name="connsiteX2" fmla="*/ 1369590 w 2306734"/>
                <a:gd name="connsiteY2" fmla="*/ 1306465 h 2545135"/>
                <a:gd name="connsiteX3" fmla="*/ 1407581 w 2306734"/>
                <a:gd name="connsiteY3" fmla="*/ 1350335 h 2545135"/>
                <a:gd name="connsiteX4" fmla="*/ 1624338 w 2306734"/>
                <a:gd name="connsiteY4" fmla="*/ 1503312 h 2545135"/>
                <a:gd name="connsiteX5" fmla="*/ 1733275 w 2306734"/>
                <a:gd name="connsiteY5" fmla="*/ 1482313 h 2545135"/>
                <a:gd name="connsiteX6" fmla="*/ 1820687 w 2306734"/>
                <a:gd name="connsiteY6" fmla="*/ 1496631 h 2545135"/>
                <a:gd name="connsiteX7" fmla="*/ 2109550 w 2306734"/>
                <a:gd name="connsiteY7" fmla="*/ 1281367 h 2545135"/>
                <a:gd name="connsiteX8" fmla="*/ 2306734 w 2306734"/>
                <a:gd name="connsiteY8" fmla="*/ 1357093 h 2545135"/>
                <a:gd name="connsiteX9" fmla="*/ 2306734 w 2306734"/>
                <a:gd name="connsiteY9" fmla="*/ 2545135 h 2545135"/>
                <a:gd name="connsiteX10" fmla="*/ 0 w 2306734"/>
                <a:gd name="connsiteY10" fmla="*/ 2545135 h 2545135"/>
                <a:gd name="connsiteX11" fmla="*/ 0 w 2306734"/>
                <a:gd name="connsiteY11" fmla="*/ 1864764 h 2545135"/>
                <a:gd name="connsiteX12" fmla="*/ 210730 w 2306734"/>
                <a:gd name="connsiteY12" fmla="*/ 1778935 h 2545135"/>
                <a:gd name="connsiteX13" fmla="*/ 346789 w 2306734"/>
                <a:gd name="connsiteY13" fmla="*/ 1812526 h 2545135"/>
                <a:gd name="connsiteX14" fmla="*/ 539025 w 2306734"/>
                <a:gd name="connsiteY14" fmla="*/ 1602716 h 2545135"/>
                <a:gd name="connsiteX15" fmla="*/ 836862 w 2306734"/>
                <a:gd name="connsiteY15" fmla="*/ 1354583 h 2545135"/>
                <a:gd name="connsiteX16" fmla="*/ 861940 w 2306734"/>
                <a:gd name="connsiteY16" fmla="*/ 1358186 h 2545135"/>
                <a:gd name="connsiteX17" fmla="*/ 866201 w 2306734"/>
                <a:gd name="connsiteY17" fmla="*/ 1350335 h 2545135"/>
                <a:gd name="connsiteX18" fmla="*/ 981290 w 2306734"/>
                <a:gd name="connsiteY18" fmla="*/ 1245810 h 2545135"/>
                <a:gd name="connsiteX19" fmla="*/ 1046280 w 2306734"/>
                <a:gd name="connsiteY19" fmla="*/ 1220240 h 254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06734" h="2545135">
                  <a:moveTo>
                    <a:pt x="1150510" y="0"/>
                  </a:moveTo>
                  <a:lnTo>
                    <a:pt x="1257994" y="0"/>
                  </a:lnTo>
                  <a:lnTo>
                    <a:pt x="1369590" y="1306465"/>
                  </a:lnTo>
                  <a:lnTo>
                    <a:pt x="1407581" y="1350335"/>
                  </a:lnTo>
                  <a:cubicBezTo>
                    <a:pt x="1543841" y="1383039"/>
                    <a:pt x="1561230" y="1415744"/>
                    <a:pt x="1624338" y="1503312"/>
                  </a:cubicBezTo>
                  <a:cubicBezTo>
                    <a:pt x="1657942" y="1489486"/>
                    <a:pt x="1694771" y="1482313"/>
                    <a:pt x="1733275" y="1482313"/>
                  </a:cubicBezTo>
                  <a:cubicBezTo>
                    <a:pt x="1763818" y="1482313"/>
                    <a:pt x="1793307" y="1486827"/>
                    <a:pt x="1820687" y="1496631"/>
                  </a:cubicBezTo>
                  <a:cubicBezTo>
                    <a:pt x="1857174" y="1371843"/>
                    <a:pt x="1972797" y="1281367"/>
                    <a:pt x="2109550" y="1281367"/>
                  </a:cubicBezTo>
                  <a:cubicBezTo>
                    <a:pt x="2185561" y="1281367"/>
                    <a:pt x="2255041" y="1309319"/>
                    <a:pt x="2306734" y="1357093"/>
                  </a:cubicBezTo>
                  <a:lnTo>
                    <a:pt x="2306734" y="2545135"/>
                  </a:lnTo>
                  <a:lnTo>
                    <a:pt x="0" y="2545135"/>
                  </a:lnTo>
                  <a:lnTo>
                    <a:pt x="0" y="1864764"/>
                  </a:lnTo>
                  <a:cubicBezTo>
                    <a:pt x="54196" y="1811523"/>
                    <a:pt x="128658" y="1778935"/>
                    <a:pt x="210730" y="1778935"/>
                  </a:cubicBezTo>
                  <a:cubicBezTo>
                    <a:pt x="259882" y="1778935"/>
                    <a:pt x="306307" y="1790624"/>
                    <a:pt x="346789" y="1812526"/>
                  </a:cubicBezTo>
                  <a:cubicBezTo>
                    <a:pt x="369874" y="1713549"/>
                    <a:pt x="443556" y="1634731"/>
                    <a:pt x="539025" y="1602716"/>
                  </a:cubicBezTo>
                  <a:cubicBezTo>
                    <a:pt x="564520" y="1461492"/>
                    <a:pt x="688206" y="1354583"/>
                    <a:pt x="836862" y="1354583"/>
                  </a:cubicBezTo>
                  <a:lnTo>
                    <a:pt x="861940" y="1358186"/>
                  </a:lnTo>
                  <a:lnTo>
                    <a:pt x="866201" y="1350335"/>
                  </a:lnTo>
                  <a:cubicBezTo>
                    <a:pt x="895533" y="1306918"/>
                    <a:pt x="935036" y="1270937"/>
                    <a:pt x="981290" y="1245810"/>
                  </a:cubicBezTo>
                  <a:lnTo>
                    <a:pt x="1046280" y="122024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C7881D-D086-5299-0937-4318923F2739}"/>
                </a:ext>
              </a:extLst>
            </p:cNvPr>
            <p:cNvSpPr txBox="1"/>
            <p:nvPr/>
          </p:nvSpPr>
          <p:spPr>
            <a:xfrm>
              <a:off x="3944032" y="5171897"/>
              <a:ext cx="817578" cy="507831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GO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F5D6301-9480-3880-EB79-B9AB65A353DC}"/>
              </a:ext>
            </a:extLst>
          </p:cNvPr>
          <p:cNvSpPr txBox="1">
            <a:spLocks/>
          </p:cNvSpPr>
          <p:nvPr/>
        </p:nvSpPr>
        <p:spPr>
          <a:xfrm>
            <a:off x="1851005" y="3488686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6270A-1C52-6554-004A-041FDDB9B57E}"/>
              </a:ext>
            </a:extLst>
          </p:cNvPr>
          <p:cNvSpPr/>
          <p:nvPr/>
        </p:nvSpPr>
        <p:spPr>
          <a:xfrm>
            <a:off x="5946858" y="3002849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116E33-2E5F-45BB-3835-798AD5471697}"/>
              </a:ext>
            </a:extLst>
          </p:cNvPr>
          <p:cNvGrpSpPr/>
          <p:nvPr/>
        </p:nvGrpSpPr>
        <p:grpSpPr>
          <a:xfrm>
            <a:off x="3129473" y="4931412"/>
            <a:ext cx="405525" cy="396000"/>
            <a:chOff x="2365901" y="4816275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855CFA-E728-8757-D307-BDE0F2100570}"/>
                </a:ext>
              </a:extLst>
            </p:cNvPr>
            <p:cNvSpPr/>
            <p:nvPr/>
          </p:nvSpPr>
          <p:spPr>
            <a:xfrm>
              <a:off x="2375426" y="4816275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Text Placeholder 12">
              <a:extLst>
                <a:ext uri="{FF2B5EF4-FFF2-40B4-BE49-F238E27FC236}">
                  <a16:creationId xmlns:a16="http://schemas.microsoft.com/office/drawing/2014/main" id="{18961D69-FB1C-6AB1-3EFE-1A6BB6252BD7}"/>
                </a:ext>
              </a:extLst>
            </p:cNvPr>
            <p:cNvSpPr txBox="1">
              <a:spLocks/>
            </p:cNvSpPr>
            <p:nvPr/>
          </p:nvSpPr>
          <p:spPr>
            <a:xfrm>
              <a:off x="2365901" y="4874248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13FFC5-414A-A6A2-8E0F-04633E4FCD23}"/>
              </a:ext>
            </a:extLst>
          </p:cNvPr>
          <p:cNvGrpSpPr/>
          <p:nvPr/>
        </p:nvGrpSpPr>
        <p:grpSpPr>
          <a:xfrm>
            <a:off x="5217324" y="4988693"/>
            <a:ext cx="405525" cy="396000"/>
            <a:chOff x="5922420" y="4799829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24B2CB-B49E-F8B2-07E1-8C2D106928AB}"/>
                </a:ext>
              </a:extLst>
            </p:cNvPr>
            <p:cNvSpPr/>
            <p:nvPr/>
          </p:nvSpPr>
          <p:spPr>
            <a:xfrm>
              <a:off x="5931945" y="4799829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Text Placeholder 12">
              <a:extLst>
                <a:ext uri="{FF2B5EF4-FFF2-40B4-BE49-F238E27FC236}">
                  <a16:creationId xmlns:a16="http://schemas.microsoft.com/office/drawing/2014/main" id="{3DF32C1C-A553-907B-58C3-8ABCE49DB7A6}"/>
                </a:ext>
              </a:extLst>
            </p:cNvPr>
            <p:cNvSpPr txBox="1">
              <a:spLocks/>
            </p:cNvSpPr>
            <p:nvPr/>
          </p:nvSpPr>
          <p:spPr>
            <a:xfrm>
              <a:off x="5922420" y="4857802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</a:p>
          </p:txBody>
        </p:sp>
      </p:grp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7BD00C2A-059E-EE71-AD32-7F216828A3E9}"/>
              </a:ext>
            </a:extLst>
          </p:cNvPr>
          <p:cNvSpPr txBox="1">
            <a:spLocks/>
          </p:cNvSpPr>
          <p:nvPr/>
        </p:nvSpPr>
        <p:spPr>
          <a:xfrm>
            <a:off x="5946858" y="3056849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417B4-1501-8B76-5630-1BE287D7CD6D}"/>
              </a:ext>
            </a:extLst>
          </p:cNvPr>
          <p:cNvSpPr txBox="1"/>
          <p:nvPr/>
        </p:nvSpPr>
        <p:spPr>
          <a:xfrm>
            <a:off x="919963" y="4637973"/>
            <a:ext cx="1560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design and implement a </a:t>
            </a:r>
            <a:r>
              <a:rPr lang="en-US" sz="1200" dirty="0">
                <a:solidFill>
                  <a:srgbClr val="0070C0"/>
                </a:solidFill>
              </a:rPr>
              <a:t>Configurable neuromorphic processor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architecture for spiking neural networks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8BEF93-3804-2923-5D24-11DD2DB3BE34}"/>
              </a:ext>
            </a:extLst>
          </p:cNvPr>
          <p:cNvGrpSpPr/>
          <p:nvPr/>
        </p:nvGrpSpPr>
        <p:grpSpPr>
          <a:xfrm>
            <a:off x="4248304" y="2368488"/>
            <a:ext cx="396909" cy="396000"/>
            <a:chOff x="4171916" y="2966691"/>
            <a:chExt cx="396909" cy="396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CE7F6-2632-6B54-9855-124A8515F26A}"/>
                </a:ext>
              </a:extLst>
            </p:cNvPr>
            <p:cNvSpPr/>
            <p:nvPr/>
          </p:nvSpPr>
          <p:spPr>
            <a:xfrm>
              <a:off x="4171916" y="2966691"/>
              <a:ext cx="396000" cy="39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Text Placeholder 12">
              <a:extLst>
                <a:ext uri="{FF2B5EF4-FFF2-40B4-BE49-F238E27FC236}">
                  <a16:creationId xmlns:a16="http://schemas.microsoft.com/office/drawing/2014/main" id="{DB850891-8052-CA5E-631B-332BDF7AF2D7}"/>
                </a:ext>
              </a:extLst>
            </p:cNvPr>
            <p:cNvSpPr txBox="1">
              <a:spLocks/>
            </p:cNvSpPr>
            <p:nvPr/>
          </p:nvSpPr>
          <p:spPr>
            <a:xfrm>
              <a:off x="4172825" y="3030600"/>
              <a:ext cx="396000" cy="28800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E9858-FE7B-65F0-4711-836301633518}"/>
              </a:ext>
            </a:extLst>
          </p:cNvPr>
          <p:cNvSpPr/>
          <p:nvPr/>
        </p:nvSpPr>
        <p:spPr>
          <a:xfrm>
            <a:off x="2365901" y="2995968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51246D39-CA42-C087-C667-3DF43EFCEB0A}"/>
              </a:ext>
            </a:extLst>
          </p:cNvPr>
          <p:cNvSpPr txBox="1">
            <a:spLocks/>
          </p:cNvSpPr>
          <p:nvPr/>
        </p:nvSpPr>
        <p:spPr>
          <a:xfrm>
            <a:off x="2365901" y="304996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87F9AC-7CF9-306A-00B5-9AA7CDA64193}"/>
              </a:ext>
            </a:extLst>
          </p:cNvPr>
          <p:cNvSpPr txBox="1"/>
          <p:nvPr/>
        </p:nvSpPr>
        <p:spPr>
          <a:xfrm>
            <a:off x="406475" y="2952573"/>
            <a:ext cx="25099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implement a </a:t>
            </a:r>
            <a:r>
              <a:rPr lang="en-US" sz="1200" dirty="0">
                <a:solidFill>
                  <a:srgbClr val="0070C0"/>
                </a:solidFill>
              </a:rPr>
              <a:t>RV32IM pipelined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CPU in </a:t>
            </a:r>
            <a:r>
              <a:rPr lang="en-US" sz="1200" dirty="0">
                <a:solidFill>
                  <a:srgbClr val="0070C0"/>
                </a:solidFill>
              </a:rPr>
              <a:t>Verilog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as a starting point for the design.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29238A-03AF-2B23-FFA4-E7228D46250A}"/>
              </a:ext>
            </a:extLst>
          </p:cNvPr>
          <p:cNvSpPr txBox="1"/>
          <p:nvPr/>
        </p:nvSpPr>
        <p:spPr>
          <a:xfrm>
            <a:off x="2627784" y="1340768"/>
            <a:ext cx="3314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complete the current RISC-v </a:t>
            </a:r>
            <a:r>
              <a:rPr lang="en-US" sz="1200" dirty="0">
                <a:solidFill>
                  <a:srgbClr val="0070C0"/>
                </a:solidFill>
              </a:rPr>
              <a:t>NOC (Network on Chip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) FPGA implementation for SNNs and integrate it into the processor architecture. 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E049A7-40B1-BFE9-92D1-ACB662679248}"/>
              </a:ext>
            </a:extLst>
          </p:cNvPr>
          <p:cNvSpPr txBox="1"/>
          <p:nvPr/>
        </p:nvSpPr>
        <p:spPr>
          <a:xfrm>
            <a:off x="5927450" y="2894552"/>
            <a:ext cx="2221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create a test SNN application to verify the functionality and performance of the processor architecture.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D1D9A-940E-5E23-542D-A029499ACFF7}"/>
              </a:ext>
            </a:extLst>
          </p:cNvPr>
          <p:cNvSpPr txBox="1"/>
          <p:nvPr/>
        </p:nvSpPr>
        <p:spPr>
          <a:xfrm>
            <a:off x="6234350" y="4727247"/>
            <a:ext cx="2221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evaluate the </a:t>
            </a:r>
            <a:r>
              <a:rPr lang="en-US" sz="1200" dirty="0">
                <a:solidFill>
                  <a:srgbClr val="0070C0"/>
                </a:solidFill>
              </a:rPr>
              <a:t>power consumption and speed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of the configurable neuromorphic processor architecture and compare it with existing solutions in the literature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2B5B5EB-A496-AF62-9100-AA242F53919A}"/>
              </a:ext>
            </a:extLst>
          </p:cNvPr>
          <p:cNvGrpSpPr/>
          <p:nvPr/>
        </p:nvGrpSpPr>
        <p:grpSpPr>
          <a:xfrm>
            <a:off x="3110888" y="3216961"/>
            <a:ext cx="405525" cy="396000"/>
            <a:chOff x="2365901" y="4816275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702CD0-22DA-F805-1A20-20E4A0D516FB}"/>
                </a:ext>
              </a:extLst>
            </p:cNvPr>
            <p:cNvSpPr/>
            <p:nvPr/>
          </p:nvSpPr>
          <p:spPr>
            <a:xfrm>
              <a:off x="2375426" y="4816275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 Placeholder 12">
              <a:extLst>
                <a:ext uri="{FF2B5EF4-FFF2-40B4-BE49-F238E27FC236}">
                  <a16:creationId xmlns:a16="http://schemas.microsoft.com/office/drawing/2014/main" id="{E4931875-C239-279A-DEC2-4D4D705094A9}"/>
                </a:ext>
              </a:extLst>
            </p:cNvPr>
            <p:cNvSpPr txBox="1">
              <a:spLocks/>
            </p:cNvSpPr>
            <p:nvPr/>
          </p:nvSpPr>
          <p:spPr>
            <a:xfrm>
              <a:off x="2365901" y="4874248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52E88B-F053-96BF-E33C-7C538A0A82BA}"/>
              </a:ext>
            </a:extLst>
          </p:cNvPr>
          <p:cNvGrpSpPr/>
          <p:nvPr/>
        </p:nvGrpSpPr>
        <p:grpSpPr>
          <a:xfrm>
            <a:off x="5362394" y="3193968"/>
            <a:ext cx="405525" cy="396000"/>
            <a:chOff x="2365901" y="4816275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67A61D-D859-83E4-B8B8-A3B759CAD4CB}"/>
                </a:ext>
              </a:extLst>
            </p:cNvPr>
            <p:cNvSpPr/>
            <p:nvPr/>
          </p:nvSpPr>
          <p:spPr>
            <a:xfrm>
              <a:off x="2375426" y="4816275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Text Placeholder 12">
              <a:extLst>
                <a:ext uri="{FF2B5EF4-FFF2-40B4-BE49-F238E27FC236}">
                  <a16:creationId xmlns:a16="http://schemas.microsoft.com/office/drawing/2014/main" id="{4C299F53-E9EB-C59E-1AEE-0BF7D3E319DD}"/>
                </a:ext>
              </a:extLst>
            </p:cNvPr>
            <p:cNvSpPr txBox="1">
              <a:spLocks/>
            </p:cNvSpPr>
            <p:nvPr/>
          </p:nvSpPr>
          <p:spPr>
            <a:xfrm>
              <a:off x="2365901" y="4874248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97B017AE-6C01-3AF2-6C18-8549D4ED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4150"/>
            <a:ext cx="7560840" cy="457200"/>
          </a:xfrm>
        </p:spPr>
        <p:txBody>
          <a:bodyPr/>
          <a:lstStyle/>
          <a:p>
            <a:r>
              <a:rPr lang="en-US" sz="2400" dirty="0"/>
              <a:t>Introduction -Objectives</a:t>
            </a:r>
          </a:p>
        </p:txBody>
      </p:sp>
    </p:spTree>
    <p:extLst>
      <p:ext uri="{BB962C8B-B14F-4D97-AF65-F5344CB8AC3E}">
        <p14:creationId xmlns:p14="http://schemas.microsoft.com/office/powerpoint/2010/main" val="389710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B7F1-3542-CCEF-7CFD-6545445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20" y="3200400"/>
            <a:ext cx="7560840" cy="457200"/>
          </a:xfrm>
        </p:spPr>
        <p:txBody>
          <a:bodyPr/>
          <a:lstStyle/>
          <a:p>
            <a:r>
              <a:rPr lang="en-US" sz="4400" dirty="0"/>
              <a:t>Background</a:t>
            </a:r>
          </a:p>
        </p:txBody>
      </p:sp>
      <p:sp>
        <p:nvSpPr>
          <p:cNvPr id="3" name="Google Shape;382;p47">
            <a:extLst>
              <a:ext uri="{FF2B5EF4-FFF2-40B4-BE49-F238E27FC236}">
                <a16:creationId xmlns:a16="http://schemas.microsoft.com/office/drawing/2014/main" id="{4B1A647D-5847-5234-2536-0BEEE0DD4482}"/>
              </a:ext>
            </a:extLst>
          </p:cNvPr>
          <p:cNvSpPr txBox="1">
            <a:spLocks/>
          </p:cNvSpPr>
          <p:nvPr/>
        </p:nvSpPr>
        <p:spPr>
          <a:xfrm>
            <a:off x="1466168" y="191683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AF7"/>
              </a:buClr>
              <a:buSzPts val="6000"/>
              <a:buFont typeface="Golos Text Medium"/>
              <a:buNone/>
              <a:tabLst/>
              <a:defRPr/>
            </a:pPr>
            <a:r>
              <a:rPr kumimoji="0" lang="en" sz="5000" b="0" i="0" u="none" strike="noStrike" kern="0" cap="none" spc="0" normalizeH="0" baseline="0" noProof="0" dirty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05191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7AA4-9CBA-5DFA-7D08-D398319D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Background</a:t>
            </a:r>
          </a:p>
        </p:txBody>
      </p:sp>
      <p:sp>
        <p:nvSpPr>
          <p:cNvPr id="5" name="Google Shape;179;p27">
            <a:extLst>
              <a:ext uri="{FF2B5EF4-FFF2-40B4-BE49-F238E27FC236}">
                <a16:creationId xmlns:a16="http://schemas.microsoft.com/office/drawing/2014/main" id="{1626EF3E-A9AA-C5EF-71E2-C7F947A168AD}"/>
              </a:ext>
            </a:extLst>
          </p:cNvPr>
          <p:cNvSpPr txBox="1">
            <a:spLocks/>
          </p:cNvSpPr>
          <p:nvPr/>
        </p:nvSpPr>
        <p:spPr>
          <a:xfrm>
            <a:off x="8428667" y="563614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17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919002-A3F9-FCBB-C9DC-73CEFA120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403" y="1114305"/>
            <a:ext cx="1753506" cy="1753506"/>
          </a:xfrm>
          <a:prstGeom prst="rect">
            <a:avLst/>
          </a:prstGeom>
        </p:spPr>
      </p:pic>
      <p:pic>
        <p:nvPicPr>
          <p:cNvPr id="14" name="Picture 2" descr="Neuromorphic Computing &amp; Spiking Neural Networks | by Kevin Wang | The  Startup | Medium">
            <a:extLst>
              <a:ext uri="{FF2B5EF4-FFF2-40B4-BE49-F238E27FC236}">
                <a16:creationId xmlns:a16="http://schemas.microsoft.com/office/drawing/2014/main" id="{C43C039C-CBC8-E3F0-CC8F-7FC09BD04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901" y="5023417"/>
            <a:ext cx="2104539" cy="14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666E-F17C-B279-50B7-B160B63993FE}"/>
              </a:ext>
            </a:extLst>
          </p:cNvPr>
          <p:cNvCxnSpPr/>
          <p:nvPr/>
        </p:nvCxnSpPr>
        <p:spPr bwMode="auto">
          <a:xfrm flipV="1">
            <a:off x="4340736" y="2299883"/>
            <a:ext cx="608666" cy="769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1E2EDD-086A-B3C2-FEFE-B987968DBF3D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>
            <a:off x="4314843" y="4761067"/>
            <a:ext cx="766058" cy="9692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Google Shape;178;p27">
            <a:extLst>
              <a:ext uri="{FF2B5EF4-FFF2-40B4-BE49-F238E27FC236}">
                <a16:creationId xmlns:a16="http://schemas.microsoft.com/office/drawing/2014/main" id="{E217232C-E985-FE02-06D9-717A71810E76}"/>
              </a:ext>
            </a:extLst>
          </p:cNvPr>
          <p:cNvSpPr txBox="1">
            <a:spLocks/>
          </p:cNvSpPr>
          <p:nvPr/>
        </p:nvSpPr>
        <p:spPr>
          <a:xfrm>
            <a:off x="583950" y="1415048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Existing Architectures</a:t>
            </a:r>
          </a:p>
        </p:txBody>
      </p:sp>
      <p:sp>
        <p:nvSpPr>
          <p:cNvPr id="28" name="Google Shape;179;p27">
            <a:extLst>
              <a:ext uri="{FF2B5EF4-FFF2-40B4-BE49-F238E27FC236}">
                <a16:creationId xmlns:a16="http://schemas.microsoft.com/office/drawing/2014/main" id="{6455287D-C82B-9A4A-3202-1C6ED9B64B9E}"/>
              </a:ext>
            </a:extLst>
          </p:cNvPr>
          <p:cNvSpPr txBox="1">
            <a:spLocks/>
          </p:cNvSpPr>
          <p:nvPr/>
        </p:nvSpPr>
        <p:spPr>
          <a:xfrm>
            <a:off x="8425634" y="562989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grpSp>
        <p:nvGrpSpPr>
          <p:cNvPr id="29" name="Google Shape;180;p27">
            <a:extLst>
              <a:ext uri="{FF2B5EF4-FFF2-40B4-BE49-F238E27FC236}">
                <a16:creationId xmlns:a16="http://schemas.microsoft.com/office/drawing/2014/main" id="{C358B72B-5E90-3CF1-6AA2-B6556ADB6B04}"/>
              </a:ext>
            </a:extLst>
          </p:cNvPr>
          <p:cNvGrpSpPr/>
          <p:nvPr/>
        </p:nvGrpSpPr>
        <p:grpSpPr>
          <a:xfrm>
            <a:off x="431527" y="2198616"/>
            <a:ext cx="3906176" cy="3621982"/>
            <a:chOff x="562677" y="1318568"/>
            <a:chExt cx="3906176" cy="3621982"/>
          </a:xfrm>
        </p:grpSpPr>
        <p:sp>
          <p:nvSpPr>
            <p:cNvPr id="30" name="Google Shape;181;p27">
              <a:extLst>
                <a:ext uri="{FF2B5EF4-FFF2-40B4-BE49-F238E27FC236}">
                  <a16:creationId xmlns:a16="http://schemas.microsoft.com/office/drawing/2014/main" id="{32AFF5C8-5242-BEBD-2B23-E2777827A8C4}"/>
                </a:ext>
              </a:extLst>
            </p:cNvPr>
            <p:cNvSpPr/>
            <p:nvPr/>
          </p:nvSpPr>
          <p:spPr>
            <a:xfrm>
              <a:off x="562677" y="2905951"/>
              <a:ext cx="3906176" cy="1943494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82;p27">
              <a:extLst>
                <a:ext uri="{FF2B5EF4-FFF2-40B4-BE49-F238E27FC236}">
                  <a16:creationId xmlns:a16="http://schemas.microsoft.com/office/drawing/2014/main" id="{DF918153-7C43-032E-8BAA-D7D48C5A54DF}"/>
                </a:ext>
              </a:extLst>
            </p:cNvPr>
            <p:cNvSpPr/>
            <p:nvPr/>
          </p:nvSpPr>
          <p:spPr>
            <a:xfrm>
              <a:off x="562677" y="2376823"/>
              <a:ext cx="3906176" cy="1943494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83;p27">
              <a:extLst>
                <a:ext uri="{FF2B5EF4-FFF2-40B4-BE49-F238E27FC236}">
                  <a16:creationId xmlns:a16="http://schemas.microsoft.com/office/drawing/2014/main" id="{4FB80D07-55BA-D854-74B9-63AD278616F0}"/>
                </a:ext>
              </a:extLst>
            </p:cNvPr>
            <p:cNvSpPr/>
            <p:nvPr/>
          </p:nvSpPr>
          <p:spPr>
            <a:xfrm>
              <a:off x="562677" y="1847696"/>
              <a:ext cx="3906176" cy="1943494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84;p27">
              <a:extLst>
                <a:ext uri="{FF2B5EF4-FFF2-40B4-BE49-F238E27FC236}">
                  <a16:creationId xmlns:a16="http://schemas.microsoft.com/office/drawing/2014/main" id="{3214127C-A819-C374-8358-8F009833195A}"/>
                </a:ext>
              </a:extLst>
            </p:cNvPr>
            <p:cNvSpPr/>
            <p:nvPr/>
          </p:nvSpPr>
          <p:spPr>
            <a:xfrm>
              <a:off x="562677" y="1318568"/>
              <a:ext cx="3906176" cy="1943494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85;p27">
              <a:extLst>
                <a:ext uri="{FF2B5EF4-FFF2-40B4-BE49-F238E27FC236}">
                  <a16:creationId xmlns:a16="http://schemas.microsoft.com/office/drawing/2014/main" id="{B91D0846-20EE-5D03-558D-A74609459070}"/>
                </a:ext>
              </a:extLst>
            </p:cNvPr>
            <p:cNvSpPr txBox="1"/>
            <p:nvPr/>
          </p:nvSpPr>
          <p:spPr>
            <a:xfrm rot="1621973">
              <a:off x="915375" y="2483712"/>
              <a:ext cx="1856759" cy="40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400" kern="0">
                  <a:solidFill>
                    <a:srgbClr val="000000"/>
                  </a:solidFill>
                  <a:latin typeface="Golos Text"/>
                  <a:ea typeface="Golos Text"/>
                  <a:cs typeface="Golos Text"/>
                  <a:sym typeface="Golos Text"/>
                </a:rPr>
                <a:t>General-purpose</a:t>
              </a:r>
              <a:endParaRPr sz="1400" kern="0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5" name="Google Shape;186;p27">
              <a:extLst>
                <a:ext uri="{FF2B5EF4-FFF2-40B4-BE49-F238E27FC236}">
                  <a16:creationId xmlns:a16="http://schemas.microsoft.com/office/drawing/2014/main" id="{B5D8BB6B-39F2-4FC2-D54F-AC6A58EB3C15}"/>
                </a:ext>
              </a:extLst>
            </p:cNvPr>
            <p:cNvSpPr txBox="1"/>
            <p:nvPr/>
          </p:nvSpPr>
          <p:spPr>
            <a:xfrm rot="1621825">
              <a:off x="748696" y="4085605"/>
              <a:ext cx="2097859" cy="40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400" kern="0">
                  <a:solidFill>
                    <a:srgbClr val="E6E9F8"/>
                  </a:solidFill>
                  <a:latin typeface="Golos Text"/>
                  <a:ea typeface="Golos Text"/>
                  <a:cs typeface="Golos Text"/>
                  <a:sym typeface="Golos Text"/>
                </a:rPr>
                <a:t>Application-specific</a:t>
              </a:r>
              <a:endParaRPr sz="1400" kern="0">
                <a:solidFill>
                  <a:srgbClr val="E6E9F8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45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91;p28">
            <a:extLst>
              <a:ext uri="{FF2B5EF4-FFF2-40B4-BE49-F238E27FC236}">
                <a16:creationId xmlns:a16="http://schemas.microsoft.com/office/drawing/2014/main" id="{78A46AB6-7C41-6532-FAF3-9558D80E2763}"/>
              </a:ext>
            </a:extLst>
          </p:cNvPr>
          <p:cNvSpPr txBox="1">
            <a:spLocks/>
          </p:cNvSpPr>
          <p:nvPr/>
        </p:nvSpPr>
        <p:spPr>
          <a:xfrm>
            <a:off x="583950" y="1340768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Existing Architectures</a:t>
            </a:r>
          </a:p>
        </p:txBody>
      </p:sp>
      <p:sp>
        <p:nvSpPr>
          <p:cNvPr id="44" name="Google Shape;192;p28">
            <a:extLst>
              <a:ext uri="{FF2B5EF4-FFF2-40B4-BE49-F238E27FC236}">
                <a16:creationId xmlns:a16="http://schemas.microsoft.com/office/drawing/2014/main" id="{05426AF2-0E2B-2F0F-63C6-358DA6423B3C}"/>
              </a:ext>
            </a:extLst>
          </p:cNvPr>
          <p:cNvSpPr txBox="1">
            <a:spLocks/>
          </p:cNvSpPr>
          <p:nvPr/>
        </p:nvSpPr>
        <p:spPr>
          <a:xfrm>
            <a:off x="8425634" y="555561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45" name="Google Shape;193;p28">
            <a:extLst>
              <a:ext uri="{FF2B5EF4-FFF2-40B4-BE49-F238E27FC236}">
                <a16:creationId xmlns:a16="http://schemas.microsoft.com/office/drawing/2014/main" id="{A14A13E3-7DDA-799C-AA8B-3064CBDDF2AF}"/>
              </a:ext>
            </a:extLst>
          </p:cNvPr>
          <p:cNvSpPr/>
          <p:nvPr/>
        </p:nvSpPr>
        <p:spPr>
          <a:xfrm>
            <a:off x="431527" y="3711719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435D7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194;p28">
            <a:extLst>
              <a:ext uri="{FF2B5EF4-FFF2-40B4-BE49-F238E27FC236}">
                <a16:creationId xmlns:a16="http://schemas.microsoft.com/office/drawing/2014/main" id="{837428A9-1E09-4F82-8A72-3671C0E4E5F2}"/>
              </a:ext>
            </a:extLst>
          </p:cNvPr>
          <p:cNvSpPr/>
          <p:nvPr/>
        </p:nvSpPr>
        <p:spPr>
          <a:xfrm>
            <a:off x="431527" y="3182591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5F7D95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195;p28">
            <a:extLst>
              <a:ext uri="{FF2B5EF4-FFF2-40B4-BE49-F238E27FC236}">
                <a16:creationId xmlns:a16="http://schemas.microsoft.com/office/drawing/2014/main" id="{B5920AD1-FFDE-4C9A-4A95-53E4A30755A1}"/>
              </a:ext>
            </a:extLst>
          </p:cNvPr>
          <p:cNvSpPr/>
          <p:nvPr/>
        </p:nvSpPr>
        <p:spPr>
          <a:xfrm>
            <a:off x="431527" y="2653464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ACBDCA">
              <a:alpha val="2500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196;p28">
            <a:extLst>
              <a:ext uri="{FF2B5EF4-FFF2-40B4-BE49-F238E27FC236}">
                <a16:creationId xmlns:a16="http://schemas.microsoft.com/office/drawing/2014/main" id="{217AE279-E768-53E1-D739-E9F7A2332251}"/>
              </a:ext>
            </a:extLst>
          </p:cNvPr>
          <p:cNvSpPr/>
          <p:nvPr/>
        </p:nvSpPr>
        <p:spPr>
          <a:xfrm>
            <a:off x="431527" y="2124336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D4DD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197;p28">
            <a:extLst>
              <a:ext uri="{FF2B5EF4-FFF2-40B4-BE49-F238E27FC236}">
                <a16:creationId xmlns:a16="http://schemas.microsoft.com/office/drawing/2014/main" id="{6E0F84F7-0011-D73A-1C62-420BE9E0095F}"/>
              </a:ext>
            </a:extLst>
          </p:cNvPr>
          <p:cNvSpPr txBox="1"/>
          <p:nvPr/>
        </p:nvSpPr>
        <p:spPr>
          <a:xfrm rot="1621973">
            <a:off x="784225" y="3289480"/>
            <a:ext cx="1856759" cy="40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kern="0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General-purpose</a:t>
            </a:r>
            <a:endParaRPr sz="1400" kern="0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0" name="Google Shape;198;p28">
            <a:extLst>
              <a:ext uri="{FF2B5EF4-FFF2-40B4-BE49-F238E27FC236}">
                <a16:creationId xmlns:a16="http://schemas.microsoft.com/office/drawing/2014/main" id="{5F14B92D-5376-8746-1082-642DA0F9DCC0}"/>
              </a:ext>
            </a:extLst>
          </p:cNvPr>
          <p:cNvSpPr txBox="1"/>
          <p:nvPr/>
        </p:nvSpPr>
        <p:spPr>
          <a:xfrm>
            <a:off x="4805558" y="2695883"/>
            <a:ext cx="22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kern="0" dirty="0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High Overhead</a:t>
            </a:r>
            <a:endParaRPr sz="1400" kern="0" dirty="0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1" name="Google Shape;199;p28">
            <a:extLst>
              <a:ext uri="{FF2B5EF4-FFF2-40B4-BE49-F238E27FC236}">
                <a16:creationId xmlns:a16="http://schemas.microsoft.com/office/drawing/2014/main" id="{CA8A2202-C1BB-461F-864F-999CB6A92B0C}"/>
              </a:ext>
            </a:extLst>
          </p:cNvPr>
          <p:cNvSpPr txBox="1"/>
          <p:nvPr/>
        </p:nvSpPr>
        <p:spPr>
          <a:xfrm>
            <a:off x="5065675" y="3240368"/>
            <a:ext cx="3202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kern="0">
                <a:solidFill>
                  <a:srgbClr val="6D6AF7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SpiNNaker</a:t>
            </a:r>
            <a:r>
              <a:rPr lang="en" sz="1400" kern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endParaRPr sz="1400" kern="0">
              <a:solidFill>
                <a:srgbClr val="333746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1143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(APT Research Group, Department of Computer Science, University of Manchester)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" name="Google Shape;200;p28">
            <a:extLst>
              <a:ext uri="{FF2B5EF4-FFF2-40B4-BE49-F238E27FC236}">
                <a16:creationId xmlns:a16="http://schemas.microsoft.com/office/drawing/2014/main" id="{35C4CDC8-968F-BFC4-EEA2-4CC61A0C25EF}"/>
              </a:ext>
            </a:extLst>
          </p:cNvPr>
          <p:cNvSpPr txBox="1"/>
          <p:nvPr/>
        </p:nvSpPr>
        <p:spPr>
          <a:xfrm>
            <a:off x="5065675" y="4080068"/>
            <a:ext cx="32028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kern="0">
                <a:solidFill>
                  <a:srgbClr val="6D6AF7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DYNAP</a:t>
            </a:r>
            <a:r>
              <a:rPr lang="en" sz="1400" kern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endParaRPr sz="1400" kern="0">
              <a:solidFill>
                <a:srgbClr val="333746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1143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(Moradi, S. et al.)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273FA9-AAB6-5B51-B519-B2A1DDD3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4150"/>
            <a:ext cx="7560840" cy="457200"/>
          </a:xfrm>
        </p:spPr>
        <p:txBody>
          <a:bodyPr/>
          <a:lstStyle/>
          <a:p>
            <a:r>
              <a:rPr lang="en-US" sz="24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81470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5;p29">
            <a:extLst>
              <a:ext uri="{FF2B5EF4-FFF2-40B4-BE49-F238E27FC236}">
                <a16:creationId xmlns:a16="http://schemas.microsoft.com/office/drawing/2014/main" id="{3D4329F9-D6E8-2AF0-C52B-2DF3FA35FAEE}"/>
              </a:ext>
            </a:extLst>
          </p:cNvPr>
          <p:cNvSpPr txBox="1">
            <a:spLocks/>
          </p:cNvSpPr>
          <p:nvPr/>
        </p:nvSpPr>
        <p:spPr>
          <a:xfrm>
            <a:off x="475951" y="1346081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Existing Architectures</a:t>
            </a:r>
          </a:p>
        </p:txBody>
      </p:sp>
      <p:sp>
        <p:nvSpPr>
          <p:cNvPr id="35" name="Google Shape;206;p29">
            <a:extLst>
              <a:ext uri="{FF2B5EF4-FFF2-40B4-BE49-F238E27FC236}">
                <a16:creationId xmlns:a16="http://schemas.microsoft.com/office/drawing/2014/main" id="{C88EADF3-7008-DC03-C536-24FC1FF5A11F}"/>
              </a:ext>
            </a:extLst>
          </p:cNvPr>
          <p:cNvSpPr txBox="1">
            <a:spLocks/>
          </p:cNvSpPr>
          <p:nvPr/>
        </p:nvSpPr>
        <p:spPr>
          <a:xfrm>
            <a:off x="8317635" y="556093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36" name="Google Shape;207;p29">
            <a:extLst>
              <a:ext uri="{FF2B5EF4-FFF2-40B4-BE49-F238E27FC236}">
                <a16:creationId xmlns:a16="http://schemas.microsoft.com/office/drawing/2014/main" id="{C96C599A-C5C6-6D8B-A3DC-F368DA5CBD98}"/>
              </a:ext>
            </a:extLst>
          </p:cNvPr>
          <p:cNvSpPr/>
          <p:nvPr/>
        </p:nvSpPr>
        <p:spPr>
          <a:xfrm>
            <a:off x="323528" y="3717032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208;p29">
            <a:extLst>
              <a:ext uri="{FF2B5EF4-FFF2-40B4-BE49-F238E27FC236}">
                <a16:creationId xmlns:a16="http://schemas.microsoft.com/office/drawing/2014/main" id="{56D2BA83-18B9-42BA-26B9-906C2B54C31C}"/>
              </a:ext>
            </a:extLst>
          </p:cNvPr>
          <p:cNvSpPr/>
          <p:nvPr/>
        </p:nvSpPr>
        <p:spPr>
          <a:xfrm>
            <a:off x="323528" y="3187904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5F7D95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09;p29">
            <a:extLst>
              <a:ext uri="{FF2B5EF4-FFF2-40B4-BE49-F238E27FC236}">
                <a16:creationId xmlns:a16="http://schemas.microsoft.com/office/drawing/2014/main" id="{55C8582E-72A3-CB34-DA05-C3B41DD1C116}"/>
              </a:ext>
            </a:extLst>
          </p:cNvPr>
          <p:cNvSpPr/>
          <p:nvPr/>
        </p:nvSpPr>
        <p:spPr>
          <a:xfrm>
            <a:off x="323528" y="2658777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ACBDCA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210;p29">
            <a:extLst>
              <a:ext uri="{FF2B5EF4-FFF2-40B4-BE49-F238E27FC236}">
                <a16:creationId xmlns:a16="http://schemas.microsoft.com/office/drawing/2014/main" id="{042968B0-1730-8497-89D4-C498F4400A03}"/>
              </a:ext>
            </a:extLst>
          </p:cNvPr>
          <p:cNvSpPr/>
          <p:nvPr/>
        </p:nvSpPr>
        <p:spPr>
          <a:xfrm>
            <a:off x="323528" y="2129649"/>
            <a:ext cx="3906176" cy="1943494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D4DDE3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211;p29">
            <a:extLst>
              <a:ext uri="{FF2B5EF4-FFF2-40B4-BE49-F238E27FC236}">
                <a16:creationId xmlns:a16="http://schemas.microsoft.com/office/drawing/2014/main" id="{81295774-187A-3C78-3146-7485B00971F7}"/>
              </a:ext>
            </a:extLst>
          </p:cNvPr>
          <p:cNvSpPr txBox="1"/>
          <p:nvPr/>
        </p:nvSpPr>
        <p:spPr>
          <a:xfrm rot="1621825">
            <a:off x="509547" y="4896686"/>
            <a:ext cx="2097859" cy="40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kern="0">
                <a:solidFill>
                  <a:srgbClr val="E6E9F8"/>
                </a:solidFill>
                <a:latin typeface="Golos Text"/>
                <a:ea typeface="Golos Text"/>
                <a:cs typeface="Golos Text"/>
                <a:sym typeface="Golos Text"/>
              </a:rPr>
              <a:t>Application-specific</a:t>
            </a:r>
            <a:endParaRPr sz="1400" kern="0">
              <a:solidFill>
                <a:srgbClr val="E6E9F8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1" name="Google Shape;212;p29">
            <a:extLst>
              <a:ext uri="{FF2B5EF4-FFF2-40B4-BE49-F238E27FC236}">
                <a16:creationId xmlns:a16="http://schemas.microsoft.com/office/drawing/2014/main" id="{29F9F711-9CC5-CA35-B632-65B99C9BBFDD}"/>
              </a:ext>
            </a:extLst>
          </p:cNvPr>
          <p:cNvSpPr txBox="1"/>
          <p:nvPr/>
        </p:nvSpPr>
        <p:spPr>
          <a:xfrm>
            <a:off x="4229472" y="4502431"/>
            <a:ext cx="22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kern="0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Low Flexibility</a:t>
            </a:r>
            <a:endParaRPr sz="1400" kern="0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" name="Google Shape;213;p29">
            <a:extLst>
              <a:ext uri="{FF2B5EF4-FFF2-40B4-BE49-F238E27FC236}">
                <a16:creationId xmlns:a16="http://schemas.microsoft.com/office/drawing/2014/main" id="{B1616309-2A12-DE49-63A2-85D81E22B64C}"/>
              </a:ext>
            </a:extLst>
          </p:cNvPr>
          <p:cNvSpPr txBox="1"/>
          <p:nvPr/>
        </p:nvSpPr>
        <p:spPr>
          <a:xfrm>
            <a:off x="4962426" y="3022056"/>
            <a:ext cx="32028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kern="0">
                <a:solidFill>
                  <a:srgbClr val="6D6AF7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OpenSpike</a:t>
            </a:r>
            <a:endParaRPr sz="1400" kern="0">
              <a:solidFill>
                <a:srgbClr val="333746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1143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(Modaresi, F. et al.)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214;p29">
            <a:extLst>
              <a:ext uri="{FF2B5EF4-FFF2-40B4-BE49-F238E27FC236}">
                <a16:creationId xmlns:a16="http://schemas.microsoft.com/office/drawing/2014/main" id="{A4F348DA-0AA6-9F3A-D384-5069E307FC60}"/>
              </a:ext>
            </a:extLst>
          </p:cNvPr>
          <p:cNvSpPr txBox="1"/>
          <p:nvPr/>
        </p:nvSpPr>
        <p:spPr>
          <a:xfrm>
            <a:off x="4962426" y="3716131"/>
            <a:ext cx="32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n" sz="1400" kern="0">
                <a:solidFill>
                  <a:srgbClr val="6D6AF7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Zhang, J. et al.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D5F495D-40A3-DE58-3D2C-9199C87B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4150"/>
            <a:ext cx="7560840" cy="457200"/>
          </a:xfrm>
        </p:spPr>
        <p:txBody>
          <a:bodyPr/>
          <a:lstStyle/>
          <a:p>
            <a:r>
              <a:rPr lang="en-US" sz="24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6621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67544" y="146130"/>
            <a:ext cx="7560840" cy="457200"/>
          </a:xfrm>
        </p:spPr>
        <p:txBody>
          <a:bodyPr/>
          <a:lstStyle/>
          <a:p>
            <a:r>
              <a:rPr lang="en-US" sz="2400" dirty="0">
                <a:latin typeface="Golos Text Medium" panose="020B0604020202020204" charset="0"/>
                <a:cs typeface="Golos Text Medium" panose="020B0604020202020204" charset="0"/>
              </a:rPr>
              <a:t>Content</a:t>
            </a:r>
            <a:endParaRPr lang="de-DE" sz="2400" dirty="0">
              <a:latin typeface="Golos Text Medium" panose="020B0604020202020204" charset="0"/>
              <a:cs typeface="Golos Text Medium" panose="020B0604020202020204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0F8A33E1-2F84-756F-C76A-BB00DBCAF4E1}"/>
              </a:ext>
            </a:extLst>
          </p:cNvPr>
          <p:cNvSpPr/>
          <p:nvPr/>
        </p:nvSpPr>
        <p:spPr>
          <a:xfrm>
            <a:off x="4391770" y="1296418"/>
            <a:ext cx="4428702" cy="4999090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D223-5FDB-EDDE-1DFE-46299005679B}"/>
              </a:ext>
            </a:extLst>
          </p:cNvPr>
          <p:cNvSpPr txBox="1"/>
          <p:nvPr/>
        </p:nvSpPr>
        <p:spPr>
          <a:xfrm>
            <a:off x="4716016" y="1758600"/>
            <a:ext cx="5589431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Title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Implementations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Experiments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Findings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Achievement of the Objectives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Potential Improvements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5CE4A-7F53-AA0C-E7E4-E836AC5C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5" y="1643013"/>
            <a:ext cx="4201111" cy="430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219;p30">
            <a:extLst>
              <a:ext uri="{FF2B5EF4-FFF2-40B4-BE49-F238E27FC236}">
                <a16:creationId xmlns:a16="http://schemas.microsoft.com/office/drawing/2014/main" id="{5ACED24E-9FA2-BF58-A995-6528274C2C0F}"/>
              </a:ext>
            </a:extLst>
          </p:cNvPr>
          <p:cNvSpPr txBox="1">
            <a:spLocks/>
          </p:cNvSpPr>
          <p:nvPr/>
        </p:nvSpPr>
        <p:spPr>
          <a:xfrm>
            <a:off x="619967" y="1349288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Our Contribution</a:t>
            </a:r>
          </a:p>
        </p:txBody>
      </p:sp>
      <p:sp>
        <p:nvSpPr>
          <p:cNvPr id="75" name="Google Shape;220;p30">
            <a:extLst>
              <a:ext uri="{FF2B5EF4-FFF2-40B4-BE49-F238E27FC236}">
                <a16:creationId xmlns:a16="http://schemas.microsoft.com/office/drawing/2014/main" id="{DF3E4876-0DAC-1732-7087-3FF644282918}"/>
              </a:ext>
            </a:extLst>
          </p:cNvPr>
          <p:cNvSpPr txBox="1">
            <a:spLocks/>
          </p:cNvSpPr>
          <p:nvPr/>
        </p:nvSpPr>
        <p:spPr>
          <a:xfrm>
            <a:off x="8461651" y="556413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grpSp>
        <p:nvGrpSpPr>
          <p:cNvPr id="76" name="Google Shape;221;p30">
            <a:extLst>
              <a:ext uri="{FF2B5EF4-FFF2-40B4-BE49-F238E27FC236}">
                <a16:creationId xmlns:a16="http://schemas.microsoft.com/office/drawing/2014/main" id="{17F0E49A-2FFB-8ED6-4FCC-33B995C07CCF}"/>
              </a:ext>
            </a:extLst>
          </p:cNvPr>
          <p:cNvGrpSpPr/>
          <p:nvPr/>
        </p:nvGrpSpPr>
        <p:grpSpPr>
          <a:xfrm>
            <a:off x="467544" y="2132856"/>
            <a:ext cx="3906194" cy="3621982"/>
            <a:chOff x="562677" y="1318568"/>
            <a:chExt cx="3906194" cy="3621982"/>
          </a:xfrm>
        </p:grpSpPr>
        <p:sp>
          <p:nvSpPr>
            <p:cNvPr id="77" name="Google Shape;222;p30">
              <a:extLst>
                <a:ext uri="{FF2B5EF4-FFF2-40B4-BE49-F238E27FC236}">
                  <a16:creationId xmlns:a16="http://schemas.microsoft.com/office/drawing/2014/main" id="{80B1ACE9-B87B-CEFC-DB6B-FAF795BCB9C4}"/>
                </a:ext>
              </a:extLst>
            </p:cNvPr>
            <p:cNvSpPr/>
            <p:nvPr/>
          </p:nvSpPr>
          <p:spPr>
            <a:xfrm>
              <a:off x="562677" y="2905951"/>
              <a:ext cx="3906194" cy="1943503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223;p30">
              <a:extLst>
                <a:ext uri="{FF2B5EF4-FFF2-40B4-BE49-F238E27FC236}">
                  <a16:creationId xmlns:a16="http://schemas.microsoft.com/office/drawing/2014/main" id="{D2921D08-1B88-DE66-E2DF-E67B37D566EF}"/>
                </a:ext>
              </a:extLst>
            </p:cNvPr>
            <p:cNvSpPr/>
            <p:nvPr/>
          </p:nvSpPr>
          <p:spPr>
            <a:xfrm>
              <a:off x="562677" y="2376823"/>
              <a:ext cx="3906194" cy="1943503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224;p30">
              <a:extLst>
                <a:ext uri="{FF2B5EF4-FFF2-40B4-BE49-F238E27FC236}">
                  <a16:creationId xmlns:a16="http://schemas.microsoft.com/office/drawing/2014/main" id="{E8B122C2-A295-5511-7FDD-61C6F2D0CCED}"/>
                </a:ext>
              </a:extLst>
            </p:cNvPr>
            <p:cNvSpPr/>
            <p:nvPr/>
          </p:nvSpPr>
          <p:spPr>
            <a:xfrm>
              <a:off x="562677" y="1847696"/>
              <a:ext cx="3906194" cy="1943503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225;p30">
              <a:extLst>
                <a:ext uri="{FF2B5EF4-FFF2-40B4-BE49-F238E27FC236}">
                  <a16:creationId xmlns:a16="http://schemas.microsoft.com/office/drawing/2014/main" id="{A1D6BE54-C2D7-0CF3-8D1C-48C04E2DCFD6}"/>
                </a:ext>
              </a:extLst>
            </p:cNvPr>
            <p:cNvSpPr/>
            <p:nvPr/>
          </p:nvSpPr>
          <p:spPr>
            <a:xfrm>
              <a:off x="562677" y="1318568"/>
              <a:ext cx="3906194" cy="1943503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226;p30">
              <a:extLst>
                <a:ext uri="{FF2B5EF4-FFF2-40B4-BE49-F238E27FC236}">
                  <a16:creationId xmlns:a16="http://schemas.microsoft.com/office/drawing/2014/main" id="{59C17DE8-81A0-1ED7-BC12-1A741E4C96BD}"/>
                </a:ext>
              </a:extLst>
            </p:cNvPr>
            <p:cNvSpPr txBox="1"/>
            <p:nvPr/>
          </p:nvSpPr>
          <p:spPr>
            <a:xfrm rot="1621973">
              <a:off x="915375" y="2483712"/>
              <a:ext cx="1856759" cy="40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400" kern="0" dirty="0">
                  <a:solidFill>
                    <a:srgbClr val="000000"/>
                  </a:solidFill>
                  <a:latin typeface="Golos Text"/>
                  <a:ea typeface="Golos Text"/>
                  <a:cs typeface="Golos Text"/>
                  <a:sym typeface="Golos Text"/>
                </a:rPr>
                <a:t>General-purpose</a:t>
              </a:r>
              <a:endParaRPr sz="1400" kern="0" dirty="0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82" name="Google Shape;227;p30">
              <a:extLst>
                <a:ext uri="{FF2B5EF4-FFF2-40B4-BE49-F238E27FC236}">
                  <a16:creationId xmlns:a16="http://schemas.microsoft.com/office/drawing/2014/main" id="{1701E529-FC6F-A273-FD18-24E0DC869689}"/>
                </a:ext>
              </a:extLst>
            </p:cNvPr>
            <p:cNvSpPr txBox="1"/>
            <p:nvPr/>
          </p:nvSpPr>
          <p:spPr>
            <a:xfrm rot="1621825">
              <a:off x="748696" y="4085605"/>
              <a:ext cx="2097859" cy="400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400" kern="0">
                  <a:solidFill>
                    <a:srgbClr val="E6E9F8"/>
                  </a:solidFill>
                  <a:latin typeface="Golos Text"/>
                  <a:ea typeface="Golos Text"/>
                  <a:cs typeface="Golos Text"/>
                  <a:sym typeface="Golos Text"/>
                </a:rPr>
                <a:t>Application-specific</a:t>
              </a:r>
              <a:endParaRPr sz="1400" kern="0">
                <a:solidFill>
                  <a:srgbClr val="E6E9F8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83" name="Google Shape;228;p30">
            <a:extLst>
              <a:ext uri="{FF2B5EF4-FFF2-40B4-BE49-F238E27FC236}">
                <a16:creationId xmlns:a16="http://schemas.microsoft.com/office/drawing/2014/main" id="{45D70EF2-66FB-EA52-AFCA-B32E6CCA12D2}"/>
              </a:ext>
            </a:extLst>
          </p:cNvPr>
          <p:cNvSpPr txBox="1"/>
          <p:nvPr/>
        </p:nvSpPr>
        <p:spPr>
          <a:xfrm>
            <a:off x="4337590" y="2722660"/>
            <a:ext cx="22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kern="0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High Overhead</a:t>
            </a:r>
            <a:endParaRPr sz="1400" kern="0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84" name="Google Shape;229;p30">
            <a:extLst>
              <a:ext uri="{FF2B5EF4-FFF2-40B4-BE49-F238E27FC236}">
                <a16:creationId xmlns:a16="http://schemas.microsoft.com/office/drawing/2014/main" id="{9DA2355B-7D02-D36F-2BF5-F1E943A9C53D}"/>
              </a:ext>
            </a:extLst>
          </p:cNvPr>
          <p:cNvGrpSpPr/>
          <p:nvPr/>
        </p:nvGrpSpPr>
        <p:grpSpPr>
          <a:xfrm>
            <a:off x="4373738" y="3122861"/>
            <a:ext cx="2202900" cy="2385853"/>
            <a:chOff x="4468621" y="3167637"/>
            <a:chExt cx="2202900" cy="923913"/>
          </a:xfrm>
        </p:grpSpPr>
        <p:sp>
          <p:nvSpPr>
            <p:cNvPr id="85" name="Google Shape;230;p30">
              <a:extLst>
                <a:ext uri="{FF2B5EF4-FFF2-40B4-BE49-F238E27FC236}">
                  <a16:creationId xmlns:a16="http://schemas.microsoft.com/office/drawing/2014/main" id="{A4BB39F7-2977-7F2F-36C7-86C7300A3269}"/>
                </a:ext>
              </a:extLst>
            </p:cNvPr>
            <p:cNvSpPr txBox="1"/>
            <p:nvPr/>
          </p:nvSpPr>
          <p:spPr>
            <a:xfrm>
              <a:off x="4468621" y="3691350"/>
              <a:ext cx="220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Low Flexibility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cxnSp>
          <p:nvCxnSpPr>
            <p:cNvPr id="86" name="Google Shape;231;p30">
              <a:extLst>
                <a:ext uri="{FF2B5EF4-FFF2-40B4-BE49-F238E27FC236}">
                  <a16:creationId xmlns:a16="http://schemas.microsoft.com/office/drawing/2014/main" id="{26140A64-15BD-35AB-FEB9-E4C04FEB3CB9}"/>
                </a:ext>
              </a:extLst>
            </p:cNvPr>
            <p:cNvCxnSpPr>
              <a:stCxn id="83" idx="2"/>
              <a:endCxn id="85" idx="0"/>
            </p:cNvCxnSpPr>
            <p:nvPr/>
          </p:nvCxnSpPr>
          <p:spPr>
            <a:xfrm>
              <a:off x="5533923" y="3167637"/>
              <a:ext cx="36148" cy="523713"/>
            </a:xfrm>
            <a:prstGeom prst="straightConnector1">
              <a:avLst/>
            </a:prstGeom>
            <a:noFill/>
            <a:ln w="28575" cap="flat" cmpd="sng">
              <a:solidFill>
                <a:srgbClr val="E67CB9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" name="Google Shape;232;p30">
            <a:extLst>
              <a:ext uri="{FF2B5EF4-FFF2-40B4-BE49-F238E27FC236}">
                <a16:creationId xmlns:a16="http://schemas.microsoft.com/office/drawing/2014/main" id="{7082984C-F0CA-E094-2EFB-B5D8107757B3}"/>
              </a:ext>
            </a:extLst>
          </p:cNvPr>
          <p:cNvGrpSpPr/>
          <p:nvPr/>
        </p:nvGrpSpPr>
        <p:grpSpPr>
          <a:xfrm>
            <a:off x="5549442" y="3335438"/>
            <a:ext cx="2235600" cy="400200"/>
            <a:chOff x="5644575" y="2597350"/>
            <a:chExt cx="2235600" cy="400200"/>
          </a:xfrm>
        </p:grpSpPr>
        <p:cxnSp>
          <p:nvCxnSpPr>
            <p:cNvPr id="88" name="Google Shape;233;p30">
              <a:extLst>
                <a:ext uri="{FF2B5EF4-FFF2-40B4-BE49-F238E27FC236}">
                  <a16:creationId xmlns:a16="http://schemas.microsoft.com/office/drawing/2014/main" id="{B47E5E5F-B6B5-04AF-5274-EB4DD9557A2E}"/>
                </a:ext>
              </a:extLst>
            </p:cNvPr>
            <p:cNvCxnSpPr/>
            <p:nvPr/>
          </p:nvCxnSpPr>
          <p:spPr>
            <a:xfrm>
              <a:off x="5644575" y="2797450"/>
              <a:ext cx="954900" cy="0"/>
            </a:xfrm>
            <a:prstGeom prst="straightConnector1">
              <a:avLst/>
            </a:prstGeom>
            <a:noFill/>
            <a:ln w="28575" cap="flat" cmpd="sng">
              <a:solidFill>
                <a:srgbClr val="6D6AF7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89" name="Google Shape;234;p30">
              <a:extLst>
                <a:ext uri="{FF2B5EF4-FFF2-40B4-BE49-F238E27FC236}">
                  <a16:creationId xmlns:a16="http://schemas.microsoft.com/office/drawing/2014/main" id="{9D42A08C-C307-68C2-90D6-B7555D4E9C83}"/>
                </a:ext>
              </a:extLst>
            </p:cNvPr>
            <p:cNvSpPr txBox="1"/>
            <p:nvPr/>
          </p:nvSpPr>
          <p:spPr>
            <a:xfrm>
              <a:off x="6599475" y="2597350"/>
              <a:ext cx="1280700" cy="400200"/>
            </a:xfrm>
            <a:prstGeom prst="rect">
              <a:avLst/>
            </a:prstGeom>
            <a:noFill/>
            <a:ln w="9525" cap="flat" cmpd="sng">
              <a:solidFill>
                <a:srgbClr val="6D6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6D6AF7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Our Design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92" name="Title 1">
            <a:extLst>
              <a:ext uri="{FF2B5EF4-FFF2-40B4-BE49-F238E27FC236}">
                <a16:creationId xmlns:a16="http://schemas.microsoft.com/office/drawing/2014/main" id="{C992D613-2102-69EE-081F-E72161145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4150"/>
            <a:ext cx="7560840" cy="457200"/>
          </a:xfrm>
        </p:spPr>
        <p:txBody>
          <a:bodyPr/>
          <a:lstStyle/>
          <a:p>
            <a:r>
              <a:rPr lang="en-US" sz="24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481726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B7F1-3542-CCEF-7CFD-6545445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3200400"/>
            <a:ext cx="7560840" cy="457200"/>
          </a:xfrm>
        </p:spPr>
        <p:txBody>
          <a:bodyPr/>
          <a:lstStyle/>
          <a:p>
            <a:r>
              <a:rPr lang="en-US" sz="4000" dirty="0"/>
              <a:t>Methodology</a:t>
            </a:r>
          </a:p>
        </p:txBody>
      </p:sp>
      <p:sp>
        <p:nvSpPr>
          <p:cNvPr id="4" name="Google Shape;382;p47">
            <a:extLst>
              <a:ext uri="{FF2B5EF4-FFF2-40B4-BE49-F238E27FC236}">
                <a16:creationId xmlns:a16="http://schemas.microsoft.com/office/drawing/2014/main" id="{70E1B087-2D25-82A6-88F4-6B3464BB60A3}"/>
              </a:ext>
            </a:extLst>
          </p:cNvPr>
          <p:cNvSpPr txBox="1">
            <a:spLocks/>
          </p:cNvSpPr>
          <p:nvPr/>
        </p:nvSpPr>
        <p:spPr>
          <a:xfrm>
            <a:off x="1466168" y="191683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AF7"/>
              </a:buClr>
              <a:buSzPts val="6000"/>
              <a:buFont typeface="Golos Text Medium"/>
              <a:buNone/>
              <a:tabLst/>
              <a:defRPr/>
            </a:pPr>
            <a:r>
              <a:rPr kumimoji="0" lang="en" sz="5000" b="0" i="0" u="none" strike="noStrike" kern="0" cap="none" spc="0" normalizeH="0" baseline="0" noProof="0" dirty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65245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46;p32">
            <a:extLst>
              <a:ext uri="{FF2B5EF4-FFF2-40B4-BE49-F238E27FC236}">
                <a16:creationId xmlns:a16="http://schemas.microsoft.com/office/drawing/2014/main" id="{9E5121A8-F3D6-7C58-CD8F-356E00BD7246}"/>
              </a:ext>
            </a:extLst>
          </p:cNvPr>
          <p:cNvGrpSpPr/>
          <p:nvPr/>
        </p:nvGrpSpPr>
        <p:grpSpPr>
          <a:xfrm>
            <a:off x="755576" y="1628800"/>
            <a:ext cx="7517072" cy="3767950"/>
            <a:chOff x="811375" y="687775"/>
            <a:chExt cx="7517072" cy="3767950"/>
          </a:xfrm>
        </p:grpSpPr>
        <p:pic>
          <p:nvPicPr>
            <p:cNvPr id="5" name="Google Shape;247;p32">
              <a:extLst>
                <a:ext uri="{FF2B5EF4-FFF2-40B4-BE49-F238E27FC236}">
                  <a16:creationId xmlns:a16="http://schemas.microsoft.com/office/drawing/2014/main" id="{70B76EBA-D33B-E4FE-A719-BAAD2B0CDD6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1375" y="687775"/>
              <a:ext cx="7517072" cy="376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248;p32">
              <a:extLst>
                <a:ext uri="{FF2B5EF4-FFF2-40B4-BE49-F238E27FC236}">
                  <a16:creationId xmlns:a16="http://schemas.microsoft.com/office/drawing/2014/main" id="{54AF8849-B5EC-D9B0-FA42-FD84DEE86F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384" t="10070" r="2555" b="58378"/>
            <a:stretch/>
          </p:blipFill>
          <p:spPr>
            <a:xfrm>
              <a:off x="6631675" y="1067550"/>
              <a:ext cx="1508777" cy="118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3B558BFB-E0B0-3A39-C748-957FD9CF49EB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708003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53;p33">
            <a:extLst>
              <a:ext uri="{FF2B5EF4-FFF2-40B4-BE49-F238E27FC236}">
                <a16:creationId xmlns:a16="http://schemas.microsoft.com/office/drawing/2014/main" id="{1E25CBCB-59BF-C8E0-3FB4-E37F9283C658}"/>
              </a:ext>
            </a:extLst>
          </p:cNvPr>
          <p:cNvSpPr txBox="1">
            <a:spLocks/>
          </p:cNvSpPr>
          <p:nvPr/>
        </p:nvSpPr>
        <p:spPr>
          <a:xfrm>
            <a:off x="562287" y="1127062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Overall Architecture</a:t>
            </a:r>
          </a:p>
        </p:txBody>
      </p:sp>
      <p:sp>
        <p:nvSpPr>
          <p:cNvPr id="36" name="Google Shape;254;p33">
            <a:extLst>
              <a:ext uri="{FF2B5EF4-FFF2-40B4-BE49-F238E27FC236}">
                <a16:creationId xmlns:a16="http://schemas.microsoft.com/office/drawing/2014/main" id="{3997631B-9E86-305A-3100-85359F616B89}"/>
              </a:ext>
            </a:extLst>
          </p:cNvPr>
          <p:cNvSpPr txBox="1">
            <a:spLocks/>
          </p:cNvSpPr>
          <p:nvPr/>
        </p:nvSpPr>
        <p:spPr>
          <a:xfrm>
            <a:off x="8403971" y="53419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37" name="Google Shape;255;p33">
            <a:extLst>
              <a:ext uri="{FF2B5EF4-FFF2-40B4-BE49-F238E27FC236}">
                <a16:creationId xmlns:a16="http://schemas.microsoft.com/office/drawing/2014/main" id="{98848C30-2969-FCC7-190A-0F7E85489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750" y="1834462"/>
            <a:ext cx="2627182" cy="3507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256;p33">
            <a:extLst>
              <a:ext uri="{FF2B5EF4-FFF2-40B4-BE49-F238E27FC236}">
                <a16:creationId xmlns:a16="http://schemas.microsoft.com/office/drawing/2014/main" id="{312A6DCC-2F8C-8F73-E458-13C944738158}"/>
              </a:ext>
            </a:extLst>
          </p:cNvPr>
          <p:cNvGrpSpPr/>
          <p:nvPr/>
        </p:nvGrpSpPr>
        <p:grpSpPr>
          <a:xfrm>
            <a:off x="3792837" y="1884137"/>
            <a:ext cx="1017375" cy="1997100"/>
            <a:chOff x="3945650" y="1292075"/>
            <a:chExt cx="1017375" cy="1997100"/>
          </a:xfrm>
        </p:grpSpPr>
        <p:sp>
          <p:nvSpPr>
            <p:cNvPr id="39" name="Google Shape;257;p33">
              <a:extLst>
                <a:ext uri="{FF2B5EF4-FFF2-40B4-BE49-F238E27FC236}">
                  <a16:creationId xmlns:a16="http://schemas.microsoft.com/office/drawing/2014/main" id="{06B0A112-7C61-1081-78F5-63A505F0DC1C}"/>
                </a:ext>
              </a:extLst>
            </p:cNvPr>
            <p:cNvSpPr/>
            <p:nvPr/>
          </p:nvSpPr>
          <p:spPr>
            <a:xfrm>
              <a:off x="3945650" y="1292075"/>
              <a:ext cx="316200" cy="19971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5B62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0" name="Google Shape;258;p33">
              <a:extLst>
                <a:ext uri="{FF2B5EF4-FFF2-40B4-BE49-F238E27FC236}">
                  <a16:creationId xmlns:a16="http://schemas.microsoft.com/office/drawing/2014/main" id="{A2FB7EFC-E1D9-3214-620F-8EC7E7E8D9CF}"/>
                </a:ext>
              </a:extLst>
            </p:cNvPr>
            <p:cNvSpPr txBox="1"/>
            <p:nvPr/>
          </p:nvSpPr>
          <p:spPr>
            <a:xfrm>
              <a:off x="4311425" y="2093825"/>
              <a:ext cx="65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333746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NoC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41" name="Google Shape;259;p33">
            <a:extLst>
              <a:ext uri="{FF2B5EF4-FFF2-40B4-BE49-F238E27FC236}">
                <a16:creationId xmlns:a16="http://schemas.microsoft.com/office/drawing/2014/main" id="{C02A271A-4C5C-18FE-3941-4721ABE6C64C}"/>
              </a:ext>
            </a:extLst>
          </p:cNvPr>
          <p:cNvGrpSpPr/>
          <p:nvPr/>
        </p:nvGrpSpPr>
        <p:grpSpPr>
          <a:xfrm>
            <a:off x="3670912" y="4437112"/>
            <a:ext cx="1802175" cy="904800"/>
            <a:chOff x="3823725" y="3845050"/>
            <a:chExt cx="1802175" cy="904800"/>
          </a:xfrm>
        </p:grpSpPr>
        <p:sp>
          <p:nvSpPr>
            <p:cNvPr id="42" name="Google Shape;260;p33">
              <a:extLst>
                <a:ext uri="{FF2B5EF4-FFF2-40B4-BE49-F238E27FC236}">
                  <a16:creationId xmlns:a16="http://schemas.microsoft.com/office/drawing/2014/main" id="{C654141B-4973-3021-2595-C44E9D47A4DC}"/>
                </a:ext>
              </a:extLst>
            </p:cNvPr>
            <p:cNvSpPr/>
            <p:nvPr/>
          </p:nvSpPr>
          <p:spPr>
            <a:xfrm>
              <a:off x="3823725" y="3845050"/>
              <a:ext cx="316200" cy="9048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5B62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3" name="Google Shape;261;p33">
              <a:extLst>
                <a:ext uri="{FF2B5EF4-FFF2-40B4-BE49-F238E27FC236}">
                  <a16:creationId xmlns:a16="http://schemas.microsoft.com/office/drawing/2014/main" id="{8C3ACE94-CEBF-7B19-B29E-790969A598CF}"/>
                </a:ext>
              </a:extLst>
            </p:cNvPr>
            <p:cNvSpPr txBox="1"/>
            <p:nvPr/>
          </p:nvSpPr>
          <p:spPr>
            <a:xfrm>
              <a:off x="4189500" y="4100650"/>
              <a:ext cx="143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333746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Neuron Banks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44" name="Google Shape;262;p33">
            <a:extLst>
              <a:ext uri="{FF2B5EF4-FFF2-40B4-BE49-F238E27FC236}">
                <a16:creationId xmlns:a16="http://schemas.microsoft.com/office/drawing/2014/main" id="{2E27CD0A-67A7-6D1C-DA89-D40A299B9A28}"/>
              </a:ext>
            </a:extLst>
          </p:cNvPr>
          <p:cNvGrpSpPr/>
          <p:nvPr/>
        </p:nvGrpSpPr>
        <p:grpSpPr>
          <a:xfrm>
            <a:off x="4810212" y="2440650"/>
            <a:ext cx="2034600" cy="884075"/>
            <a:chOff x="4963025" y="1848588"/>
            <a:chExt cx="2034600" cy="884075"/>
          </a:xfrm>
        </p:grpSpPr>
        <p:sp>
          <p:nvSpPr>
            <p:cNvPr id="45" name="Google Shape;263;p33">
              <a:extLst>
                <a:ext uri="{FF2B5EF4-FFF2-40B4-BE49-F238E27FC236}">
                  <a16:creationId xmlns:a16="http://schemas.microsoft.com/office/drawing/2014/main" id="{16FBBFD9-562C-FF4A-6AD1-E119A8B6A639}"/>
                </a:ext>
              </a:extLst>
            </p:cNvPr>
            <p:cNvSpPr txBox="1"/>
            <p:nvPr/>
          </p:nvSpPr>
          <p:spPr>
            <a:xfrm>
              <a:off x="4963025" y="1848588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67C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E67CB9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Neuron Configuration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E67CB9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6" name="Google Shape;264;p33">
              <a:extLst>
                <a:ext uri="{FF2B5EF4-FFF2-40B4-BE49-F238E27FC236}">
                  <a16:creationId xmlns:a16="http://schemas.microsoft.com/office/drawing/2014/main" id="{0A6CDA9A-EF39-D378-E30F-546A2F1F4244}"/>
                </a:ext>
              </a:extLst>
            </p:cNvPr>
            <p:cNvSpPr txBox="1"/>
            <p:nvPr/>
          </p:nvSpPr>
          <p:spPr>
            <a:xfrm>
              <a:off x="4963025" y="2332463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67C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E67CB9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Spike Resolution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E67CB9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47" name="Google Shape;265;p33">
            <a:extLst>
              <a:ext uri="{FF2B5EF4-FFF2-40B4-BE49-F238E27FC236}">
                <a16:creationId xmlns:a16="http://schemas.microsoft.com/office/drawing/2014/main" id="{07CD90CE-FBBC-AFC8-B51D-BA248E1F5BD2}"/>
              </a:ext>
            </a:extLst>
          </p:cNvPr>
          <p:cNvGrpSpPr/>
          <p:nvPr/>
        </p:nvGrpSpPr>
        <p:grpSpPr>
          <a:xfrm>
            <a:off x="5473087" y="4444725"/>
            <a:ext cx="2034600" cy="889575"/>
            <a:chOff x="5625900" y="3852663"/>
            <a:chExt cx="2034600" cy="889575"/>
          </a:xfrm>
        </p:grpSpPr>
        <p:sp>
          <p:nvSpPr>
            <p:cNvPr id="48" name="Google Shape;266;p33">
              <a:extLst>
                <a:ext uri="{FF2B5EF4-FFF2-40B4-BE49-F238E27FC236}">
                  <a16:creationId xmlns:a16="http://schemas.microsoft.com/office/drawing/2014/main" id="{4B22D65B-5158-061B-6ECA-CE72B0B247BD}"/>
                </a:ext>
              </a:extLst>
            </p:cNvPr>
            <p:cNvSpPr txBox="1"/>
            <p:nvPr/>
          </p:nvSpPr>
          <p:spPr>
            <a:xfrm>
              <a:off x="5625900" y="3852663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6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6D6AF7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Neuron State Update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9" name="Google Shape;267;p33">
              <a:extLst>
                <a:ext uri="{FF2B5EF4-FFF2-40B4-BE49-F238E27FC236}">
                  <a16:creationId xmlns:a16="http://schemas.microsoft.com/office/drawing/2014/main" id="{59DF1D57-4CF6-B1A2-2892-42412B6C35FF}"/>
                </a:ext>
              </a:extLst>
            </p:cNvPr>
            <p:cNvSpPr txBox="1"/>
            <p:nvPr/>
          </p:nvSpPr>
          <p:spPr>
            <a:xfrm>
              <a:off x="5625900" y="4342038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6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6D6AF7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After-Spike Reset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ECEBEE3-4F3B-A934-6C93-A6B7C4C196E9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099697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FE73-5C40-8800-AE55-866124401DC9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Methodology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C9D3C9-2B0A-F0E8-5E1C-027B4A64333F}"/>
              </a:ext>
            </a:extLst>
          </p:cNvPr>
          <p:cNvGrpSpPr/>
          <p:nvPr/>
        </p:nvGrpSpPr>
        <p:grpSpPr>
          <a:xfrm>
            <a:off x="1850037" y="2021279"/>
            <a:ext cx="5400600" cy="2656962"/>
            <a:chOff x="378520" y="1464314"/>
            <a:chExt cx="6641752" cy="30006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1E85DF8-2B0F-5448-7017-95222C7F4A01}"/>
                </a:ext>
              </a:extLst>
            </p:cNvPr>
            <p:cNvSpPr/>
            <p:nvPr/>
          </p:nvSpPr>
          <p:spPr bwMode="auto">
            <a:xfrm>
              <a:off x="2339752" y="2041795"/>
              <a:ext cx="1584176" cy="1512168"/>
            </a:xfrm>
            <a:prstGeom prst="ellipse">
              <a:avLst/>
            </a:prstGeom>
            <a:solidFill>
              <a:srgbClr val="FF99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BE7CF9-0DD8-25A8-55EC-F190B8DE93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9592" y="1717759"/>
              <a:ext cx="1584176" cy="64807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3865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A32262-B0C1-3729-F57E-AA90251A6CD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55576" y="2959897"/>
              <a:ext cx="1584176" cy="10906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3865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6AF67B4-F11D-D925-94C7-870453BD80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2669" y="3425846"/>
              <a:ext cx="1872208" cy="85534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3865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C4BAE2-B779-98E6-5D2B-AD479C0D5A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23928" y="2797879"/>
              <a:ext cx="648072" cy="775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3865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0922314-861E-8B7F-17BC-6444A2DA8504}"/>
                </a:ext>
              </a:extLst>
            </p:cNvPr>
            <p:cNvSpPr/>
            <p:nvPr/>
          </p:nvSpPr>
          <p:spPr bwMode="auto">
            <a:xfrm>
              <a:off x="4610553" y="2184035"/>
              <a:ext cx="1761647" cy="1227685"/>
            </a:xfrm>
            <a:prstGeom prst="roundRect">
              <a:avLst/>
            </a:prstGeom>
            <a:solidFill>
              <a:srgbClr val="CC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2B0381-0C9F-618C-6079-4EC3BFD798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2200" y="2841275"/>
              <a:ext cx="648072" cy="775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3865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A86DF2-1FFA-40C6-B691-3BD939C1DE31}"/>
                    </a:ext>
                  </a:extLst>
                </p:cNvPr>
                <p:cNvSpPr txBox="1"/>
                <p:nvPr/>
              </p:nvSpPr>
              <p:spPr>
                <a:xfrm>
                  <a:off x="2548322" y="2424084"/>
                  <a:ext cx="1051570" cy="763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A86DF2-1FFA-40C6-B691-3BD939C1DE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8322" y="2424084"/>
                  <a:ext cx="1051570" cy="763094"/>
                </a:xfrm>
                <a:prstGeom prst="rect">
                  <a:avLst/>
                </a:prstGeom>
                <a:blipFill>
                  <a:blip r:embed="rId2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65E87E-F44B-9C8D-4456-17EE5E8495E8}"/>
                    </a:ext>
                  </a:extLst>
                </p:cNvPr>
                <p:cNvSpPr txBox="1"/>
                <p:nvPr/>
              </p:nvSpPr>
              <p:spPr>
                <a:xfrm>
                  <a:off x="378521" y="2845151"/>
                  <a:ext cx="4176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65E87E-F44B-9C8D-4456-17EE5E8495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1" y="2845151"/>
                  <a:ext cx="417615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250F22A-651E-5BFC-5369-4800BEAD1544}"/>
                    </a:ext>
                  </a:extLst>
                </p:cNvPr>
                <p:cNvSpPr txBox="1"/>
                <p:nvPr/>
              </p:nvSpPr>
              <p:spPr>
                <a:xfrm>
                  <a:off x="515641" y="1464314"/>
                  <a:ext cx="4176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250F22A-651E-5BFC-5369-4800BEAD1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641" y="1464314"/>
                  <a:ext cx="417615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CCF061B-175C-E879-548C-7F3D78606E9F}"/>
                    </a:ext>
                  </a:extLst>
                </p:cNvPr>
                <p:cNvSpPr txBox="1"/>
                <p:nvPr/>
              </p:nvSpPr>
              <p:spPr>
                <a:xfrm>
                  <a:off x="378520" y="4126361"/>
                  <a:ext cx="3839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CCF061B-175C-E879-548C-7F3D786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0" y="4126361"/>
                  <a:ext cx="383951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20212BD-3CA5-3B8F-99C7-3B294A99AD38}"/>
                    </a:ext>
                  </a:extLst>
                </p:cNvPr>
                <p:cNvSpPr txBox="1"/>
                <p:nvPr/>
              </p:nvSpPr>
              <p:spPr>
                <a:xfrm>
                  <a:off x="1187624" y="1556792"/>
                  <a:ext cx="502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20212BD-3CA5-3B8F-99C7-3B294A99A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624" y="1556792"/>
                  <a:ext cx="502573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92CD075-5AC5-C295-AF13-D9B85FCEBD33}"/>
                    </a:ext>
                  </a:extLst>
                </p:cNvPr>
                <p:cNvSpPr txBox="1"/>
                <p:nvPr/>
              </p:nvSpPr>
              <p:spPr>
                <a:xfrm>
                  <a:off x="1150761" y="2624768"/>
                  <a:ext cx="502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92CD075-5AC5-C295-AF13-D9B85FCEBD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761" y="2624768"/>
                  <a:ext cx="502573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354E47-2030-EABF-FF87-3BB9270C13BF}"/>
                    </a:ext>
                  </a:extLst>
                </p:cNvPr>
                <p:cNvSpPr txBox="1"/>
                <p:nvPr/>
              </p:nvSpPr>
              <p:spPr>
                <a:xfrm>
                  <a:off x="1222770" y="3553963"/>
                  <a:ext cx="4689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354E47-2030-EABF-FF87-3BB9270C1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770" y="3553963"/>
                  <a:ext cx="468910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F5433B-09F6-6F70-7F99-DCBE805A648A}"/>
                </a:ext>
              </a:extLst>
            </p:cNvPr>
            <p:cNvSpPr txBox="1"/>
            <p:nvPr/>
          </p:nvSpPr>
          <p:spPr>
            <a:xfrm>
              <a:off x="3995936" y="2455491"/>
              <a:ext cx="2423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5B8F3E2-45E9-B83C-6DF7-3F69F767B791}"/>
                    </a:ext>
                  </a:extLst>
                </p:cNvPr>
                <p:cNvSpPr txBox="1"/>
                <p:nvPr/>
              </p:nvSpPr>
              <p:spPr>
                <a:xfrm>
                  <a:off x="4932040" y="2605460"/>
                  <a:ext cx="1401607" cy="417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1" dirty="0"/>
                    <a:t>f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5B8F3E2-45E9-B83C-6DF7-3F69F767B7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2605460"/>
                  <a:ext cx="1401607" cy="417100"/>
                </a:xfrm>
                <a:prstGeom prst="rect">
                  <a:avLst/>
                </a:prstGeom>
                <a:blipFill>
                  <a:blip r:embed="rId9"/>
                  <a:stretch>
                    <a:fillRect l="-14439" t="-118033" r="-14439" b="-1852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143BDFB-49B1-0AB7-5CFC-9729D3F0ED29}"/>
                    </a:ext>
                  </a:extLst>
                </p:cNvPr>
                <p:cNvSpPr txBox="1"/>
                <p:nvPr/>
              </p:nvSpPr>
              <p:spPr>
                <a:xfrm>
                  <a:off x="6588224" y="2502721"/>
                  <a:ext cx="42723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143BDFB-49B1-0AB7-5CFC-9729D3F0E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224" y="2502721"/>
                  <a:ext cx="427233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Google Shape;253;p33">
            <a:extLst>
              <a:ext uri="{FF2B5EF4-FFF2-40B4-BE49-F238E27FC236}">
                <a16:creationId xmlns:a16="http://schemas.microsoft.com/office/drawing/2014/main" id="{65065B46-E06D-D8F9-67C8-ECA45E7C9076}"/>
              </a:ext>
            </a:extLst>
          </p:cNvPr>
          <p:cNvSpPr txBox="1">
            <a:spLocks/>
          </p:cNvSpPr>
          <p:nvPr/>
        </p:nvSpPr>
        <p:spPr>
          <a:xfrm>
            <a:off x="562287" y="1127062"/>
            <a:ext cx="7976100" cy="62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lang="en-US" kern="0" dirty="0">
                <a:solidFill>
                  <a:srgbClr val="333746"/>
                </a:solidFill>
              </a:rPr>
              <a:t>How it works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 Medium"/>
              <a:cs typeface="Golos Text Medium"/>
              <a:sym typeface="Golos Text Medium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E95281-58EE-DF38-CFA7-C4C40A67D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1299" y="4870005"/>
            <a:ext cx="3429000" cy="6191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F4259F9-8531-4DC4-5AFB-B741320692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1396" y="4852461"/>
            <a:ext cx="3514725" cy="47625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52A581E-A27E-6703-0F6F-74A3FCA23757}"/>
              </a:ext>
            </a:extLst>
          </p:cNvPr>
          <p:cNvSpPr/>
          <p:nvPr/>
        </p:nvSpPr>
        <p:spPr bwMode="auto">
          <a:xfrm>
            <a:off x="2111497" y="4650716"/>
            <a:ext cx="6426890" cy="1080222"/>
          </a:xfrm>
          <a:prstGeom prst="rect">
            <a:avLst/>
          </a:prstGeom>
          <a:noFill/>
          <a:ln w="38100" cap="flat" cmpd="sng" algn="ctr">
            <a:solidFill>
              <a:srgbClr val="FF66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76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FE73-5C40-8800-AE55-866124401DC9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Methodology</a:t>
            </a:r>
          </a:p>
        </p:txBody>
      </p:sp>
      <p:sp>
        <p:nvSpPr>
          <p:cNvPr id="29" name="Google Shape;253;p33">
            <a:extLst>
              <a:ext uri="{FF2B5EF4-FFF2-40B4-BE49-F238E27FC236}">
                <a16:creationId xmlns:a16="http://schemas.microsoft.com/office/drawing/2014/main" id="{65065B46-E06D-D8F9-67C8-ECA45E7C9076}"/>
              </a:ext>
            </a:extLst>
          </p:cNvPr>
          <p:cNvSpPr txBox="1">
            <a:spLocks/>
          </p:cNvSpPr>
          <p:nvPr/>
        </p:nvSpPr>
        <p:spPr>
          <a:xfrm>
            <a:off x="562287" y="1127062"/>
            <a:ext cx="7976100" cy="62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lang="en-US" kern="0" dirty="0">
                <a:solidFill>
                  <a:srgbClr val="333746"/>
                </a:solidFill>
              </a:rPr>
              <a:t>How it works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 Medium"/>
              <a:cs typeface="Golos Text Medium"/>
              <a:sym typeface="Golos Text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1BED0-4A8E-5693-462A-AF85E2A5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9" y="1941365"/>
            <a:ext cx="3861075" cy="1602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504694-0642-BD37-E727-A886C3472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69439"/>
            <a:ext cx="3861075" cy="746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9125-FBA5-C004-39DC-0DB17814F161}"/>
              </a:ext>
            </a:extLst>
          </p:cNvPr>
          <p:cNvSpPr txBox="1"/>
          <p:nvPr/>
        </p:nvSpPr>
        <p:spPr>
          <a:xfrm>
            <a:off x="554599" y="4163049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10000"/>
                  </a:schemeClr>
                </a:solidFill>
              </a:rPr>
              <a:t>If(V&gt;30mV) -&gt; </a:t>
            </a:r>
            <a:r>
              <a:rPr lang="en-US" sz="3200" dirty="0">
                <a:solidFill>
                  <a:srgbClr val="D10238"/>
                </a:solidFill>
              </a:rPr>
              <a:t>Spike</a:t>
            </a:r>
            <a:r>
              <a:rPr lang="en-US" sz="3200" dirty="0">
                <a:solidFill>
                  <a:schemeClr val="accent5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FE707E-333E-0F48-0F93-3F9DF50D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87" y="3741739"/>
            <a:ext cx="37719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64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53;p33">
            <a:extLst>
              <a:ext uri="{FF2B5EF4-FFF2-40B4-BE49-F238E27FC236}">
                <a16:creationId xmlns:a16="http://schemas.microsoft.com/office/drawing/2014/main" id="{1E25CBCB-59BF-C8E0-3FB4-E37F9283C658}"/>
              </a:ext>
            </a:extLst>
          </p:cNvPr>
          <p:cNvSpPr txBox="1">
            <a:spLocks/>
          </p:cNvSpPr>
          <p:nvPr/>
        </p:nvSpPr>
        <p:spPr>
          <a:xfrm>
            <a:off x="822162" y="84644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lang="en-US" kern="0" dirty="0">
                <a:solidFill>
                  <a:srgbClr val="333746"/>
                </a:solidFill>
              </a:rPr>
              <a:t>How it works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 Medium"/>
              <a:cs typeface="Golos Text Medium"/>
              <a:sym typeface="Golos Text Medium"/>
            </a:endParaRPr>
          </a:p>
        </p:txBody>
      </p:sp>
      <p:sp>
        <p:nvSpPr>
          <p:cNvPr id="36" name="Google Shape;254;p33">
            <a:extLst>
              <a:ext uri="{FF2B5EF4-FFF2-40B4-BE49-F238E27FC236}">
                <a16:creationId xmlns:a16="http://schemas.microsoft.com/office/drawing/2014/main" id="{3997631B-9E86-305A-3100-85359F616B89}"/>
              </a:ext>
            </a:extLst>
          </p:cNvPr>
          <p:cNvSpPr txBox="1">
            <a:spLocks/>
          </p:cNvSpPr>
          <p:nvPr/>
        </p:nvSpPr>
        <p:spPr>
          <a:xfrm>
            <a:off x="8403971" y="53419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37" name="Google Shape;255;p33">
            <a:extLst>
              <a:ext uri="{FF2B5EF4-FFF2-40B4-BE49-F238E27FC236}">
                <a16:creationId xmlns:a16="http://schemas.microsoft.com/office/drawing/2014/main" id="{98848C30-2969-FCC7-190A-0F7E85489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750" y="1834462"/>
            <a:ext cx="2627182" cy="3507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256;p33">
            <a:extLst>
              <a:ext uri="{FF2B5EF4-FFF2-40B4-BE49-F238E27FC236}">
                <a16:creationId xmlns:a16="http://schemas.microsoft.com/office/drawing/2014/main" id="{312A6DCC-2F8C-8F73-E458-13C944738158}"/>
              </a:ext>
            </a:extLst>
          </p:cNvPr>
          <p:cNvGrpSpPr/>
          <p:nvPr/>
        </p:nvGrpSpPr>
        <p:grpSpPr>
          <a:xfrm>
            <a:off x="3792837" y="1884137"/>
            <a:ext cx="1017375" cy="1997100"/>
            <a:chOff x="3945650" y="1292075"/>
            <a:chExt cx="1017375" cy="1997100"/>
          </a:xfrm>
        </p:grpSpPr>
        <p:sp>
          <p:nvSpPr>
            <p:cNvPr id="39" name="Google Shape;257;p33">
              <a:extLst>
                <a:ext uri="{FF2B5EF4-FFF2-40B4-BE49-F238E27FC236}">
                  <a16:creationId xmlns:a16="http://schemas.microsoft.com/office/drawing/2014/main" id="{06B0A112-7C61-1081-78F5-63A505F0DC1C}"/>
                </a:ext>
              </a:extLst>
            </p:cNvPr>
            <p:cNvSpPr/>
            <p:nvPr/>
          </p:nvSpPr>
          <p:spPr>
            <a:xfrm>
              <a:off x="3945650" y="1292075"/>
              <a:ext cx="316200" cy="19971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5B62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0" name="Google Shape;258;p33">
              <a:extLst>
                <a:ext uri="{FF2B5EF4-FFF2-40B4-BE49-F238E27FC236}">
                  <a16:creationId xmlns:a16="http://schemas.microsoft.com/office/drawing/2014/main" id="{A2FB7EFC-E1D9-3214-620F-8EC7E7E8D9CF}"/>
                </a:ext>
              </a:extLst>
            </p:cNvPr>
            <p:cNvSpPr txBox="1"/>
            <p:nvPr/>
          </p:nvSpPr>
          <p:spPr>
            <a:xfrm>
              <a:off x="4311425" y="2093825"/>
              <a:ext cx="65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333746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NoC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41" name="Google Shape;259;p33">
            <a:extLst>
              <a:ext uri="{FF2B5EF4-FFF2-40B4-BE49-F238E27FC236}">
                <a16:creationId xmlns:a16="http://schemas.microsoft.com/office/drawing/2014/main" id="{C02A271A-4C5C-18FE-3941-4721ABE6C64C}"/>
              </a:ext>
            </a:extLst>
          </p:cNvPr>
          <p:cNvGrpSpPr/>
          <p:nvPr/>
        </p:nvGrpSpPr>
        <p:grpSpPr>
          <a:xfrm>
            <a:off x="3670912" y="4437112"/>
            <a:ext cx="1802175" cy="904800"/>
            <a:chOff x="3823725" y="3845050"/>
            <a:chExt cx="1802175" cy="904800"/>
          </a:xfrm>
        </p:grpSpPr>
        <p:sp>
          <p:nvSpPr>
            <p:cNvPr id="42" name="Google Shape;260;p33">
              <a:extLst>
                <a:ext uri="{FF2B5EF4-FFF2-40B4-BE49-F238E27FC236}">
                  <a16:creationId xmlns:a16="http://schemas.microsoft.com/office/drawing/2014/main" id="{C654141B-4973-3021-2595-C44E9D47A4DC}"/>
                </a:ext>
              </a:extLst>
            </p:cNvPr>
            <p:cNvSpPr/>
            <p:nvPr/>
          </p:nvSpPr>
          <p:spPr>
            <a:xfrm>
              <a:off x="3823725" y="3845050"/>
              <a:ext cx="316200" cy="9048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5B62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3" name="Google Shape;261;p33">
              <a:extLst>
                <a:ext uri="{FF2B5EF4-FFF2-40B4-BE49-F238E27FC236}">
                  <a16:creationId xmlns:a16="http://schemas.microsoft.com/office/drawing/2014/main" id="{8C3ACE94-CEBF-7B19-B29E-790969A598CF}"/>
                </a:ext>
              </a:extLst>
            </p:cNvPr>
            <p:cNvSpPr txBox="1"/>
            <p:nvPr/>
          </p:nvSpPr>
          <p:spPr>
            <a:xfrm>
              <a:off x="4189500" y="4100650"/>
              <a:ext cx="143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333746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Neuron Banks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ECEBEE3-4F3B-A934-6C93-A6B7C4C196E9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Methodology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8C483-4C03-51BB-BDA5-3FE0C336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366" y="4562601"/>
            <a:ext cx="3657258" cy="707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808A92-F7BE-CF45-1C7C-AA0E6AF54247}"/>
              </a:ext>
            </a:extLst>
          </p:cNvPr>
          <p:cNvSpPr/>
          <p:nvPr/>
        </p:nvSpPr>
        <p:spPr bwMode="auto">
          <a:xfrm>
            <a:off x="5308366" y="2460646"/>
            <a:ext cx="3528392" cy="1133601"/>
          </a:xfrm>
          <a:prstGeom prst="rect">
            <a:avLst/>
          </a:prstGeom>
          <a:noFill/>
          <a:ln w="28575" cap="flat" cmpd="sng" algn="ctr">
            <a:solidFill>
              <a:srgbClr val="FF66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dirty="0">
                <a:latin typeface="Arial" charset="0"/>
              </a:rPr>
              <a:t>Weights calculations</a:t>
            </a: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Neuron configurations</a:t>
            </a: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dirty="0">
                <a:latin typeface="Arial" charset="0"/>
              </a:rPr>
              <a:t>Spike resolution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Overall Controlling the hardware</a:t>
            </a:r>
          </a:p>
        </p:txBody>
      </p:sp>
    </p:spTree>
    <p:extLst>
      <p:ext uri="{BB962C8B-B14F-4D97-AF65-F5344CB8AC3E}">
        <p14:creationId xmlns:p14="http://schemas.microsoft.com/office/powerpoint/2010/main" val="1888237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B7F1-3542-CCEF-7CFD-6545445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3200400"/>
            <a:ext cx="7560840" cy="457200"/>
          </a:xfrm>
        </p:spPr>
        <p:txBody>
          <a:bodyPr/>
          <a:lstStyle/>
          <a:p>
            <a:r>
              <a:rPr lang="en-US" sz="4000" dirty="0" err="1"/>
              <a:t>Implemetations</a:t>
            </a:r>
            <a:endParaRPr lang="en-US" sz="4000" dirty="0"/>
          </a:p>
        </p:txBody>
      </p:sp>
      <p:sp>
        <p:nvSpPr>
          <p:cNvPr id="4" name="Google Shape;382;p47">
            <a:extLst>
              <a:ext uri="{FF2B5EF4-FFF2-40B4-BE49-F238E27FC236}">
                <a16:creationId xmlns:a16="http://schemas.microsoft.com/office/drawing/2014/main" id="{70E1B087-2D25-82A6-88F4-6B3464BB60A3}"/>
              </a:ext>
            </a:extLst>
          </p:cNvPr>
          <p:cNvSpPr txBox="1">
            <a:spLocks/>
          </p:cNvSpPr>
          <p:nvPr/>
        </p:nvSpPr>
        <p:spPr>
          <a:xfrm>
            <a:off x="1466168" y="191683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AF7"/>
              </a:buClr>
              <a:buSzPts val="6000"/>
              <a:buFont typeface="Golos Text Medium"/>
              <a:buNone/>
              <a:tabLst/>
              <a:defRPr/>
            </a:pPr>
            <a:r>
              <a:rPr kumimoji="0" lang="en" sz="5000" b="0" i="0" u="none" strike="noStrike" kern="0" cap="none" spc="0" normalizeH="0" baseline="0" noProof="0" dirty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56231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54;p33">
            <a:extLst>
              <a:ext uri="{FF2B5EF4-FFF2-40B4-BE49-F238E27FC236}">
                <a16:creationId xmlns:a16="http://schemas.microsoft.com/office/drawing/2014/main" id="{3997631B-9E86-305A-3100-85359F616B89}"/>
              </a:ext>
            </a:extLst>
          </p:cNvPr>
          <p:cNvSpPr txBox="1">
            <a:spLocks/>
          </p:cNvSpPr>
          <p:nvPr/>
        </p:nvSpPr>
        <p:spPr>
          <a:xfrm>
            <a:off x="8403971" y="53419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37" name="Google Shape;255;p33">
            <a:extLst>
              <a:ext uri="{FF2B5EF4-FFF2-40B4-BE49-F238E27FC236}">
                <a16:creationId xmlns:a16="http://schemas.microsoft.com/office/drawing/2014/main" id="{98848C30-2969-FCC7-190A-0F7E85489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750" y="1834462"/>
            <a:ext cx="2627182" cy="3507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256;p33">
            <a:extLst>
              <a:ext uri="{FF2B5EF4-FFF2-40B4-BE49-F238E27FC236}">
                <a16:creationId xmlns:a16="http://schemas.microsoft.com/office/drawing/2014/main" id="{312A6DCC-2F8C-8F73-E458-13C944738158}"/>
              </a:ext>
            </a:extLst>
          </p:cNvPr>
          <p:cNvGrpSpPr/>
          <p:nvPr/>
        </p:nvGrpSpPr>
        <p:grpSpPr>
          <a:xfrm>
            <a:off x="3792837" y="1884137"/>
            <a:ext cx="1017375" cy="1997100"/>
            <a:chOff x="3945650" y="1292075"/>
            <a:chExt cx="1017375" cy="1997100"/>
          </a:xfrm>
        </p:grpSpPr>
        <p:sp>
          <p:nvSpPr>
            <p:cNvPr id="39" name="Google Shape;257;p33">
              <a:extLst>
                <a:ext uri="{FF2B5EF4-FFF2-40B4-BE49-F238E27FC236}">
                  <a16:creationId xmlns:a16="http://schemas.microsoft.com/office/drawing/2014/main" id="{06B0A112-7C61-1081-78F5-63A505F0DC1C}"/>
                </a:ext>
              </a:extLst>
            </p:cNvPr>
            <p:cNvSpPr/>
            <p:nvPr/>
          </p:nvSpPr>
          <p:spPr>
            <a:xfrm>
              <a:off x="3945650" y="1292075"/>
              <a:ext cx="316200" cy="19971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5B62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0" name="Google Shape;258;p33">
              <a:extLst>
                <a:ext uri="{FF2B5EF4-FFF2-40B4-BE49-F238E27FC236}">
                  <a16:creationId xmlns:a16="http://schemas.microsoft.com/office/drawing/2014/main" id="{A2FB7EFC-E1D9-3214-620F-8EC7E7E8D9CF}"/>
                </a:ext>
              </a:extLst>
            </p:cNvPr>
            <p:cNvSpPr txBox="1"/>
            <p:nvPr/>
          </p:nvSpPr>
          <p:spPr>
            <a:xfrm>
              <a:off x="4311425" y="2093825"/>
              <a:ext cx="65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333746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NoC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41" name="Google Shape;259;p33">
            <a:extLst>
              <a:ext uri="{FF2B5EF4-FFF2-40B4-BE49-F238E27FC236}">
                <a16:creationId xmlns:a16="http://schemas.microsoft.com/office/drawing/2014/main" id="{C02A271A-4C5C-18FE-3941-4721ABE6C64C}"/>
              </a:ext>
            </a:extLst>
          </p:cNvPr>
          <p:cNvGrpSpPr/>
          <p:nvPr/>
        </p:nvGrpSpPr>
        <p:grpSpPr>
          <a:xfrm>
            <a:off x="3670912" y="4437112"/>
            <a:ext cx="1802175" cy="904800"/>
            <a:chOff x="3823725" y="3845050"/>
            <a:chExt cx="1802175" cy="904800"/>
          </a:xfrm>
        </p:grpSpPr>
        <p:sp>
          <p:nvSpPr>
            <p:cNvPr id="42" name="Google Shape;260;p33">
              <a:extLst>
                <a:ext uri="{FF2B5EF4-FFF2-40B4-BE49-F238E27FC236}">
                  <a16:creationId xmlns:a16="http://schemas.microsoft.com/office/drawing/2014/main" id="{C654141B-4973-3021-2595-C44E9D47A4DC}"/>
                </a:ext>
              </a:extLst>
            </p:cNvPr>
            <p:cNvSpPr/>
            <p:nvPr/>
          </p:nvSpPr>
          <p:spPr>
            <a:xfrm>
              <a:off x="3823725" y="3845050"/>
              <a:ext cx="316200" cy="9048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5B62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3" name="Google Shape;261;p33">
              <a:extLst>
                <a:ext uri="{FF2B5EF4-FFF2-40B4-BE49-F238E27FC236}">
                  <a16:creationId xmlns:a16="http://schemas.microsoft.com/office/drawing/2014/main" id="{8C3ACE94-CEBF-7B19-B29E-790969A598CF}"/>
                </a:ext>
              </a:extLst>
            </p:cNvPr>
            <p:cNvSpPr txBox="1"/>
            <p:nvPr/>
          </p:nvSpPr>
          <p:spPr>
            <a:xfrm>
              <a:off x="4189500" y="4100650"/>
              <a:ext cx="1436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333746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Neuron Banks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44" name="Google Shape;262;p33">
            <a:extLst>
              <a:ext uri="{FF2B5EF4-FFF2-40B4-BE49-F238E27FC236}">
                <a16:creationId xmlns:a16="http://schemas.microsoft.com/office/drawing/2014/main" id="{2E27CD0A-67A7-6D1C-DA89-D40A299B9A28}"/>
              </a:ext>
            </a:extLst>
          </p:cNvPr>
          <p:cNvGrpSpPr/>
          <p:nvPr/>
        </p:nvGrpSpPr>
        <p:grpSpPr>
          <a:xfrm>
            <a:off x="4810212" y="2440650"/>
            <a:ext cx="2034600" cy="884075"/>
            <a:chOff x="4963025" y="1848588"/>
            <a:chExt cx="2034600" cy="884075"/>
          </a:xfrm>
        </p:grpSpPr>
        <p:sp>
          <p:nvSpPr>
            <p:cNvPr id="45" name="Google Shape;263;p33">
              <a:extLst>
                <a:ext uri="{FF2B5EF4-FFF2-40B4-BE49-F238E27FC236}">
                  <a16:creationId xmlns:a16="http://schemas.microsoft.com/office/drawing/2014/main" id="{16FBBFD9-562C-FF4A-6AD1-E119A8B6A639}"/>
                </a:ext>
              </a:extLst>
            </p:cNvPr>
            <p:cNvSpPr txBox="1"/>
            <p:nvPr/>
          </p:nvSpPr>
          <p:spPr>
            <a:xfrm>
              <a:off x="4963025" y="1848588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67C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E67CB9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Neuron Configuration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E67CB9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6" name="Google Shape;264;p33">
              <a:extLst>
                <a:ext uri="{FF2B5EF4-FFF2-40B4-BE49-F238E27FC236}">
                  <a16:creationId xmlns:a16="http://schemas.microsoft.com/office/drawing/2014/main" id="{0A6CDA9A-EF39-D378-E30F-546A2F1F4244}"/>
                </a:ext>
              </a:extLst>
            </p:cNvPr>
            <p:cNvSpPr txBox="1"/>
            <p:nvPr/>
          </p:nvSpPr>
          <p:spPr>
            <a:xfrm>
              <a:off x="4963025" y="2332463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67C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E67CB9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Spike Resolution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E67CB9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47" name="Google Shape;265;p33">
            <a:extLst>
              <a:ext uri="{FF2B5EF4-FFF2-40B4-BE49-F238E27FC236}">
                <a16:creationId xmlns:a16="http://schemas.microsoft.com/office/drawing/2014/main" id="{07CD90CE-FBBC-AFC8-B51D-BA248E1F5BD2}"/>
              </a:ext>
            </a:extLst>
          </p:cNvPr>
          <p:cNvGrpSpPr/>
          <p:nvPr/>
        </p:nvGrpSpPr>
        <p:grpSpPr>
          <a:xfrm>
            <a:off x="5473087" y="4444725"/>
            <a:ext cx="2034600" cy="889575"/>
            <a:chOff x="5625900" y="3852663"/>
            <a:chExt cx="2034600" cy="889575"/>
          </a:xfrm>
        </p:grpSpPr>
        <p:sp>
          <p:nvSpPr>
            <p:cNvPr id="48" name="Google Shape;266;p33">
              <a:extLst>
                <a:ext uri="{FF2B5EF4-FFF2-40B4-BE49-F238E27FC236}">
                  <a16:creationId xmlns:a16="http://schemas.microsoft.com/office/drawing/2014/main" id="{4B22D65B-5158-061B-6ECA-CE72B0B247BD}"/>
                </a:ext>
              </a:extLst>
            </p:cNvPr>
            <p:cNvSpPr txBox="1"/>
            <p:nvPr/>
          </p:nvSpPr>
          <p:spPr>
            <a:xfrm>
              <a:off x="5625900" y="3852663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6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6D6AF7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Neuron State Update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9" name="Google Shape;267;p33">
              <a:extLst>
                <a:ext uri="{FF2B5EF4-FFF2-40B4-BE49-F238E27FC236}">
                  <a16:creationId xmlns:a16="http://schemas.microsoft.com/office/drawing/2014/main" id="{59DF1D57-4CF6-B1A2-2892-42412B6C35FF}"/>
                </a:ext>
              </a:extLst>
            </p:cNvPr>
            <p:cNvSpPr txBox="1"/>
            <p:nvPr/>
          </p:nvSpPr>
          <p:spPr>
            <a:xfrm>
              <a:off x="5625900" y="4342038"/>
              <a:ext cx="20346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6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6D6AF7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After-Spike Reset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ECEBEE3-4F3B-A934-6C93-A6B7C4C196E9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19274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72;p34">
            <a:extLst>
              <a:ext uri="{FF2B5EF4-FFF2-40B4-BE49-F238E27FC236}">
                <a16:creationId xmlns:a16="http://schemas.microsoft.com/office/drawing/2014/main" id="{B4ADA732-3B06-49CD-CB5D-A49CBB203BE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5776" y="1844824"/>
            <a:ext cx="3596301" cy="35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E5696CF-1F21-88FF-9CE5-9516F0894096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56652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C76C-B198-42BF-90C9-668F03F4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192" y="3573016"/>
            <a:ext cx="4176464" cy="576064"/>
          </a:xfrm>
        </p:spPr>
        <p:txBody>
          <a:bodyPr/>
          <a:lstStyle/>
          <a:p>
            <a:r>
              <a:rPr lang="en-US" sz="3600" dirty="0">
                <a:latin typeface="Golos Text Medium" panose="020B0604020202020204" charset="0"/>
                <a:cs typeface="Golos Text Medium" panose="020B0604020202020204" charset="0"/>
              </a:rPr>
              <a:t>Introduction</a:t>
            </a:r>
          </a:p>
        </p:txBody>
      </p:sp>
      <p:sp>
        <p:nvSpPr>
          <p:cNvPr id="7" name="Google Shape;382;p47">
            <a:extLst>
              <a:ext uri="{FF2B5EF4-FFF2-40B4-BE49-F238E27FC236}">
                <a16:creationId xmlns:a16="http://schemas.microsoft.com/office/drawing/2014/main" id="{382220CC-26CF-C795-595A-ACB5216ECD78}"/>
              </a:ext>
            </a:extLst>
          </p:cNvPr>
          <p:cNvSpPr txBox="1">
            <a:spLocks/>
          </p:cNvSpPr>
          <p:nvPr/>
        </p:nvSpPr>
        <p:spPr>
          <a:xfrm>
            <a:off x="1682192" y="232255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AF7"/>
              </a:buClr>
              <a:buSzPts val="6000"/>
              <a:buFont typeface="Golos Text Medium"/>
              <a:buNone/>
              <a:tabLst/>
              <a:defRPr/>
            </a:pPr>
            <a:r>
              <a:rPr kumimoji="0" lang="en" sz="5000" b="0" i="0" u="none" strike="noStrike" kern="0" cap="none" spc="0" normalizeH="0" baseline="0" noProof="0" dirty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51023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DD456-0760-8985-EE53-FD544A9160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7762591" cy="46438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0D30FE-EC24-1901-3D49-2F1FB67E8A1A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62363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D233D-20DE-1EAB-E4CD-BEB0D884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6577445" cy="3558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E48CB18-CE66-C43F-939F-1E71ECFE9FCC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36593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279;p35">
            <a:extLst>
              <a:ext uri="{FF2B5EF4-FFF2-40B4-BE49-F238E27FC236}">
                <a16:creationId xmlns:a16="http://schemas.microsoft.com/office/drawing/2014/main" id="{4FD0D015-8BC3-0117-5C1A-6C97CBD5B5D5}"/>
              </a:ext>
            </a:extLst>
          </p:cNvPr>
          <p:cNvSpPr txBox="1">
            <a:spLocks/>
          </p:cNvSpPr>
          <p:nvPr/>
        </p:nvSpPr>
        <p:spPr>
          <a:xfrm>
            <a:off x="396587" y="957568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The NoC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 Medium"/>
              <a:cs typeface="Golos Text Medium"/>
              <a:sym typeface="Golos Text Medium"/>
            </a:endParaRPr>
          </a:p>
        </p:txBody>
      </p:sp>
      <p:sp>
        <p:nvSpPr>
          <p:cNvPr id="53" name="Google Shape;280;p35">
            <a:extLst>
              <a:ext uri="{FF2B5EF4-FFF2-40B4-BE49-F238E27FC236}">
                <a16:creationId xmlns:a16="http://schemas.microsoft.com/office/drawing/2014/main" id="{7F162D11-A9AE-8B91-6D12-D6B32BC75D43}"/>
              </a:ext>
            </a:extLst>
          </p:cNvPr>
          <p:cNvSpPr txBox="1">
            <a:spLocks/>
          </p:cNvSpPr>
          <p:nvPr/>
        </p:nvSpPr>
        <p:spPr>
          <a:xfrm>
            <a:off x="8251984" y="564030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54" name="Google Shape;281;p35">
            <a:extLst>
              <a:ext uri="{FF2B5EF4-FFF2-40B4-BE49-F238E27FC236}">
                <a16:creationId xmlns:a16="http://schemas.microsoft.com/office/drawing/2014/main" id="{DD43B86B-1EBA-F800-B999-47146FA6A1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76950" y="2132856"/>
            <a:ext cx="3390100" cy="370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282;p35">
            <a:extLst>
              <a:ext uri="{FF2B5EF4-FFF2-40B4-BE49-F238E27FC236}">
                <a16:creationId xmlns:a16="http://schemas.microsoft.com/office/drawing/2014/main" id="{45FEDEF1-9A13-F0E8-928F-4213DD066E03}"/>
              </a:ext>
            </a:extLst>
          </p:cNvPr>
          <p:cNvGrpSpPr/>
          <p:nvPr/>
        </p:nvGrpSpPr>
        <p:grpSpPr>
          <a:xfrm>
            <a:off x="544675" y="2221131"/>
            <a:ext cx="3277025" cy="1389738"/>
            <a:chOff x="620875" y="1330675"/>
            <a:chExt cx="3277025" cy="1389738"/>
          </a:xfrm>
        </p:grpSpPr>
        <p:sp>
          <p:nvSpPr>
            <p:cNvPr id="56" name="Google Shape;283;p35">
              <a:extLst>
                <a:ext uri="{FF2B5EF4-FFF2-40B4-BE49-F238E27FC236}">
                  <a16:creationId xmlns:a16="http://schemas.microsoft.com/office/drawing/2014/main" id="{EE14DA2E-315A-FF95-0049-E0917FAEE820}"/>
                </a:ext>
              </a:extLst>
            </p:cNvPr>
            <p:cNvSpPr/>
            <p:nvPr/>
          </p:nvSpPr>
          <p:spPr>
            <a:xfrm>
              <a:off x="3054000" y="1330675"/>
              <a:ext cx="843900" cy="843900"/>
            </a:xfrm>
            <a:prstGeom prst="ellipse">
              <a:avLst/>
            </a:prstGeom>
            <a:noFill/>
            <a:ln w="28575" cap="flat" cmpd="sng">
              <a:solidFill>
                <a:srgbClr val="6D6AF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284;p35">
              <a:extLst>
                <a:ext uri="{FF2B5EF4-FFF2-40B4-BE49-F238E27FC236}">
                  <a16:creationId xmlns:a16="http://schemas.microsoft.com/office/drawing/2014/main" id="{25629E93-17B1-F415-CF88-06AB110B48B5}"/>
                </a:ext>
              </a:extLst>
            </p:cNvPr>
            <p:cNvCxnSpPr>
              <a:stCxn id="56" idx="2"/>
            </p:cNvCxnSpPr>
            <p:nvPr/>
          </p:nvCxnSpPr>
          <p:spPr>
            <a:xfrm flipH="1">
              <a:off x="1928400" y="1752625"/>
              <a:ext cx="1125600" cy="352200"/>
            </a:xfrm>
            <a:prstGeom prst="straightConnector1">
              <a:avLst/>
            </a:prstGeom>
            <a:noFill/>
            <a:ln w="19050" cap="flat" cmpd="sng">
              <a:solidFill>
                <a:srgbClr val="6D6AF7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8" name="Google Shape;285;p35">
              <a:extLst>
                <a:ext uri="{FF2B5EF4-FFF2-40B4-BE49-F238E27FC236}">
                  <a16:creationId xmlns:a16="http://schemas.microsoft.com/office/drawing/2014/main" id="{14317EBE-55A5-4192-D0D9-3F6C8B6228F1}"/>
                </a:ext>
              </a:extLst>
            </p:cNvPr>
            <p:cNvSpPr txBox="1"/>
            <p:nvPr/>
          </p:nvSpPr>
          <p:spPr>
            <a:xfrm>
              <a:off x="620875" y="2104813"/>
              <a:ext cx="1532700" cy="615600"/>
            </a:xfrm>
            <a:prstGeom prst="rect">
              <a:avLst/>
            </a:prstGeom>
            <a:noFill/>
            <a:ln w="9525" cap="flat" cmpd="sng">
              <a:solidFill>
                <a:srgbClr val="6D6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D6AF7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Customised RISC-V Core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59" name="Google Shape;286;p35">
            <a:extLst>
              <a:ext uri="{FF2B5EF4-FFF2-40B4-BE49-F238E27FC236}">
                <a16:creationId xmlns:a16="http://schemas.microsoft.com/office/drawing/2014/main" id="{384ECF0A-452D-4398-043B-B54ED66A6548}"/>
              </a:ext>
            </a:extLst>
          </p:cNvPr>
          <p:cNvGrpSpPr/>
          <p:nvPr/>
        </p:nvGrpSpPr>
        <p:grpSpPr>
          <a:xfrm>
            <a:off x="6292787" y="4779576"/>
            <a:ext cx="2079900" cy="400200"/>
            <a:chOff x="6368987" y="3889120"/>
            <a:chExt cx="2079900" cy="400200"/>
          </a:xfrm>
        </p:grpSpPr>
        <p:cxnSp>
          <p:nvCxnSpPr>
            <p:cNvPr id="60" name="Google Shape;287;p35">
              <a:extLst>
                <a:ext uri="{FF2B5EF4-FFF2-40B4-BE49-F238E27FC236}">
                  <a16:creationId xmlns:a16="http://schemas.microsoft.com/office/drawing/2014/main" id="{501A6D2F-AA65-54C2-9268-B97A6C44B6A8}"/>
                </a:ext>
              </a:extLst>
            </p:cNvPr>
            <p:cNvCxnSpPr>
              <a:endCxn id="61" idx="1"/>
            </p:cNvCxnSpPr>
            <p:nvPr/>
          </p:nvCxnSpPr>
          <p:spPr>
            <a:xfrm>
              <a:off x="6368987" y="3976120"/>
              <a:ext cx="379800" cy="113100"/>
            </a:xfrm>
            <a:prstGeom prst="straightConnector1">
              <a:avLst/>
            </a:prstGeom>
            <a:noFill/>
            <a:ln w="19050" cap="flat" cmpd="sng">
              <a:solidFill>
                <a:srgbClr val="6D6AF7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61" name="Google Shape;288;p35">
              <a:extLst>
                <a:ext uri="{FF2B5EF4-FFF2-40B4-BE49-F238E27FC236}">
                  <a16:creationId xmlns:a16="http://schemas.microsoft.com/office/drawing/2014/main" id="{0EF22AF3-166E-9169-0389-1A4046EFA67D}"/>
                </a:ext>
              </a:extLst>
            </p:cNvPr>
            <p:cNvSpPr txBox="1"/>
            <p:nvPr/>
          </p:nvSpPr>
          <p:spPr>
            <a:xfrm>
              <a:off x="6748787" y="3889120"/>
              <a:ext cx="1700100" cy="400200"/>
            </a:xfrm>
            <a:prstGeom prst="rect">
              <a:avLst/>
            </a:prstGeom>
            <a:noFill/>
            <a:ln w="9525" cap="flat" cmpd="sng">
              <a:solidFill>
                <a:srgbClr val="6D6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6D6AF7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Network-on-Chip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62" name="Google Shape;289;p35">
            <a:extLst>
              <a:ext uri="{FF2B5EF4-FFF2-40B4-BE49-F238E27FC236}">
                <a16:creationId xmlns:a16="http://schemas.microsoft.com/office/drawing/2014/main" id="{D77C956B-BADA-762D-5F84-7C47D1D71B06}"/>
              </a:ext>
            </a:extLst>
          </p:cNvPr>
          <p:cNvGrpSpPr/>
          <p:nvPr/>
        </p:nvGrpSpPr>
        <p:grpSpPr>
          <a:xfrm>
            <a:off x="683738" y="3905856"/>
            <a:ext cx="2808400" cy="766388"/>
            <a:chOff x="925675" y="1954025"/>
            <a:chExt cx="2808400" cy="766388"/>
          </a:xfrm>
        </p:grpSpPr>
        <p:cxnSp>
          <p:nvCxnSpPr>
            <p:cNvPr id="63" name="Google Shape;290;p35">
              <a:extLst>
                <a:ext uri="{FF2B5EF4-FFF2-40B4-BE49-F238E27FC236}">
                  <a16:creationId xmlns:a16="http://schemas.microsoft.com/office/drawing/2014/main" id="{0BB2A446-E05B-3A8F-31C3-C260179F4658}"/>
                </a:ext>
              </a:extLst>
            </p:cNvPr>
            <p:cNvCxnSpPr/>
            <p:nvPr/>
          </p:nvCxnSpPr>
          <p:spPr>
            <a:xfrm flipH="1">
              <a:off x="2452175" y="1954025"/>
              <a:ext cx="1281900" cy="298500"/>
            </a:xfrm>
            <a:prstGeom prst="straightConnector1">
              <a:avLst/>
            </a:prstGeom>
            <a:noFill/>
            <a:ln w="19050" cap="flat" cmpd="sng">
              <a:solidFill>
                <a:srgbClr val="6D6AF7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64" name="Google Shape;291;p35">
              <a:extLst>
                <a:ext uri="{FF2B5EF4-FFF2-40B4-BE49-F238E27FC236}">
                  <a16:creationId xmlns:a16="http://schemas.microsoft.com/office/drawing/2014/main" id="{097B0F0D-EE8D-53EC-5418-7D26BDE28867}"/>
                </a:ext>
              </a:extLst>
            </p:cNvPr>
            <p:cNvSpPr txBox="1"/>
            <p:nvPr/>
          </p:nvSpPr>
          <p:spPr>
            <a:xfrm>
              <a:off x="925675" y="2104813"/>
              <a:ext cx="1532700" cy="615600"/>
            </a:xfrm>
            <a:prstGeom prst="rect">
              <a:avLst/>
            </a:prstGeom>
            <a:noFill/>
            <a:ln w="9525" cap="flat" cmpd="sng">
              <a:solidFill>
                <a:srgbClr val="6D6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D6AF7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FIFO Network Interface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65" name="Google Shape;292;p35">
            <a:extLst>
              <a:ext uri="{FF2B5EF4-FFF2-40B4-BE49-F238E27FC236}">
                <a16:creationId xmlns:a16="http://schemas.microsoft.com/office/drawing/2014/main" id="{3DC4E51D-E55F-36BD-4715-34DF7505561E}"/>
              </a:ext>
            </a:extLst>
          </p:cNvPr>
          <p:cNvGrpSpPr/>
          <p:nvPr/>
        </p:nvGrpSpPr>
        <p:grpSpPr>
          <a:xfrm>
            <a:off x="6064075" y="3248456"/>
            <a:ext cx="1990525" cy="816838"/>
            <a:chOff x="6368875" y="2281800"/>
            <a:chExt cx="1990525" cy="816838"/>
          </a:xfrm>
        </p:grpSpPr>
        <p:cxnSp>
          <p:nvCxnSpPr>
            <p:cNvPr id="66" name="Google Shape;293;p35">
              <a:extLst>
                <a:ext uri="{FF2B5EF4-FFF2-40B4-BE49-F238E27FC236}">
                  <a16:creationId xmlns:a16="http://schemas.microsoft.com/office/drawing/2014/main" id="{5C49B4AB-4F4C-ACF8-0DE7-2348B47A099C}"/>
                </a:ext>
              </a:extLst>
            </p:cNvPr>
            <p:cNvCxnSpPr/>
            <p:nvPr/>
          </p:nvCxnSpPr>
          <p:spPr>
            <a:xfrm>
              <a:off x="6368875" y="2281800"/>
              <a:ext cx="668100" cy="416100"/>
            </a:xfrm>
            <a:prstGeom prst="straightConnector1">
              <a:avLst/>
            </a:prstGeom>
            <a:noFill/>
            <a:ln w="19050" cap="flat" cmpd="sng">
              <a:solidFill>
                <a:srgbClr val="6D6AF7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67" name="Google Shape;294;p35">
              <a:extLst>
                <a:ext uri="{FF2B5EF4-FFF2-40B4-BE49-F238E27FC236}">
                  <a16:creationId xmlns:a16="http://schemas.microsoft.com/office/drawing/2014/main" id="{F3D6C77F-648E-3299-DB0A-14989373FBC3}"/>
                </a:ext>
              </a:extLst>
            </p:cNvPr>
            <p:cNvSpPr txBox="1"/>
            <p:nvPr/>
          </p:nvSpPr>
          <p:spPr>
            <a:xfrm>
              <a:off x="6826700" y="2698438"/>
              <a:ext cx="1532700" cy="400200"/>
            </a:xfrm>
            <a:prstGeom prst="rect">
              <a:avLst/>
            </a:prstGeom>
            <a:noFill/>
            <a:ln w="9525" cap="flat" cmpd="sng">
              <a:solidFill>
                <a:srgbClr val="6D6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6D6AF7"/>
                  </a:solidFill>
                  <a:effectLst/>
                  <a:uLnTx/>
                  <a:uFillTx/>
                  <a:latin typeface="Golos Text"/>
                  <a:ea typeface="Golos Text"/>
                  <a:cs typeface="Golos Text"/>
                  <a:sym typeface="Golos Text"/>
                </a:rPr>
                <a:t>Router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AACAA2D9-CDCD-FCEB-7D98-F31358D25005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415682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9;p36">
            <a:extLst>
              <a:ext uri="{FF2B5EF4-FFF2-40B4-BE49-F238E27FC236}">
                <a16:creationId xmlns:a16="http://schemas.microsoft.com/office/drawing/2014/main" id="{CFEF2119-B07E-DFF0-F080-8E05CB5D086F}"/>
              </a:ext>
            </a:extLst>
          </p:cNvPr>
          <p:cNvSpPr txBox="1">
            <a:spLocks/>
          </p:cNvSpPr>
          <p:nvPr/>
        </p:nvSpPr>
        <p:spPr>
          <a:xfrm>
            <a:off x="715095" y="1209432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The NoC</a:t>
            </a:r>
          </a:p>
        </p:txBody>
      </p:sp>
      <p:sp>
        <p:nvSpPr>
          <p:cNvPr id="8" name="Google Shape;300;p36">
            <a:extLst>
              <a:ext uri="{FF2B5EF4-FFF2-40B4-BE49-F238E27FC236}">
                <a16:creationId xmlns:a16="http://schemas.microsoft.com/office/drawing/2014/main" id="{D32115D4-AE17-C18C-29A8-1C82D4A462E0}"/>
              </a:ext>
            </a:extLst>
          </p:cNvPr>
          <p:cNvSpPr txBox="1">
            <a:spLocks/>
          </p:cNvSpPr>
          <p:nvPr/>
        </p:nvSpPr>
        <p:spPr>
          <a:xfrm>
            <a:off x="8556779" y="542428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9" name="Google Shape;301;p36">
            <a:extLst>
              <a:ext uri="{FF2B5EF4-FFF2-40B4-BE49-F238E27FC236}">
                <a16:creationId xmlns:a16="http://schemas.microsoft.com/office/drawing/2014/main" id="{0D28FB32-C4A6-C67A-303C-C803CFB813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49191" y="1916832"/>
            <a:ext cx="5045617" cy="363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1DB9C07-D88C-0A22-DB65-4D35276513BE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32021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0;p36">
            <a:extLst>
              <a:ext uri="{FF2B5EF4-FFF2-40B4-BE49-F238E27FC236}">
                <a16:creationId xmlns:a16="http://schemas.microsoft.com/office/drawing/2014/main" id="{D32115D4-AE17-C18C-29A8-1C82D4A462E0}"/>
              </a:ext>
            </a:extLst>
          </p:cNvPr>
          <p:cNvSpPr txBox="1">
            <a:spLocks/>
          </p:cNvSpPr>
          <p:nvPr/>
        </p:nvSpPr>
        <p:spPr>
          <a:xfrm>
            <a:off x="8556779" y="542428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6" name="Google Shape;458;p57">
            <a:extLst>
              <a:ext uri="{FF2B5EF4-FFF2-40B4-BE49-F238E27FC236}">
                <a16:creationId xmlns:a16="http://schemas.microsoft.com/office/drawing/2014/main" id="{5264C0B3-B7DB-4487-B990-18D2A7ABF99F}"/>
              </a:ext>
            </a:extLst>
          </p:cNvPr>
          <p:cNvSpPr txBox="1">
            <a:spLocks/>
          </p:cNvSpPr>
          <p:nvPr/>
        </p:nvSpPr>
        <p:spPr>
          <a:xfrm>
            <a:off x="598094" y="1402000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Router</a:t>
            </a:r>
          </a:p>
        </p:txBody>
      </p:sp>
      <p:sp>
        <p:nvSpPr>
          <p:cNvPr id="10" name="Google Shape;459;p57">
            <a:extLst>
              <a:ext uri="{FF2B5EF4-FFF2-40B4-BE49-F238E27FC236}">
                <a16:creationId xmlns:a16="http://schemas.microsoft.com/office/drawing/2014/main" id="{2940FB21-CCB4-0D08-BB1E-D88154634EB0}"/>
              </a:ext>
            </a:extLst>
          </p:cNvPr>
          <p:cNvSpPr txBox="1">
            <a:spLocks/>
          </p:cNvSpPr>
          <p:nvPr/>
        </p:nvSpPr>
        <p:spPr>
          <a:xfrm>
            <a:off x="8439778" y="5616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11" name="Google Shape;460;p57">
            <a:extLst>
              <a:ext uri="{FF2B5EF4-FFF2-40B4-BE49-F238E27FC236}">
                <a16:creationId xmlns:a16="http://schemas.microsoft.com/office/drawing/2014/main" id="{234C9D31-FE9F-FCCA-1588-B1928F9215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85119" y="1315653"/>
            <a:ext cx="2454650" cy="44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1;p57">
            <a:extLst>
              <a:ext uri="{FF2B5EF4-FFF2-40B4-BE49-F238E27FC236}">
                <a16:creationId xmlns:a16="http://schemas.microsoft.com/office/drawing/2014/main" id="{A42C5055-EA4B-FDD5-961C-F1F66C8E9D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4" y="2313650"/>
            <a:ext cx="5003426" cy="2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2CAB2E-C8E7-B1D8-E3DD-2C0322C4C96E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38188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0;p36">
            <a:extLst>
              <a:ext uri="{FF2B5EF4-FFF2-40B4-BE49-F238E27FC236}">
                <a16:creationId xmlns:a16="http://schemas.microsoft.com/office/drawing/2014/main" id="{D32115D4-AE17-C18C-29A8-1C82D4A462E0}"/>
              </a:ext>
            </a:extLst>
          </p:cNvPr>
          <p:cNvSpPr txBox="1">
            <a:spLocks/>
          </p:cNvSpPr>
          <p:nvPr/>
        </p:nvSpPr>
        <p:spPr>
          <a:xfrm>
            <a:off x="8556779" y="542428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5" name="Google Shape;436;p54">
            <a:extLst>
              <a:ext uri="{FF2B5EF4-FFF2-40B4-BE49-F238E27FC236}">
                <a16:creationId xmlns:a16="http://schemas.microsoft.com/office/drawing/2014/main" id="{8D6D9338-918F-048D-49D4-49EFE2CB73BF}"/>
              </a:ext>
            </a:extLst>
          </p:cNvPr>
          <p:cNvSpPr txBox="1">
            <a:spLocks/>
          </p:cNvSpPr>
          <p:nvPr/>
        </p:nvSpPr>
        <p:spPr>
          <a:xfrm>
            <a:off x="573883" y="1269177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Network Interface</a:t>
            </a:r>
          </a:p>
        </p:txBody>
      </p:sp>
      <p:sp>
        <p:nvSpPr>
          <p:cNvPr id="6" name="Google Shape;437;p54">
            <a:extLst>
              <a:ext uri="{FF2B5EF4-FFF2-40B4-BE49-F238E27FC236}">
                <a16:creationId xmlns:a16="http://schemas.microsoft.com/office/drawing/2014/main" id="{8A14E84E-6180-46A0-67EC-021C3068743D}"/>
              </a:ext>
            </a:extLst>
          </p:cNvPr>
          <p:cNvSpPr txBox="1">
            <a:spLocks/>
          </p:cNvSpPr>
          <p:nvPr/>
        </p:nvSpPr>
        <p:spPr>
          <a:xfrm>
            <a:off x="8415567" y="548402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7" name="Google Shape;438;p54">
            <a:extLst>
              <a:ext uri="{FF2B5EF4-FFF2-40B4-BE49-F238E27FC236}">
                <a16:creationId xmlns:a16="http://schemas.microsoft.com/office/drawing/2014/main" id="{F71B7B41-2EBD-C57F-D5EE-59B67E30AE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796" y="1976577"/>
            <a:ext cx="8251983" cy="29048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4D5238-1E0E-6E79-D14D-A4E152B7CC28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33066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0;p36">
            <a:extLst>
              <a:ext uri="{FF2B5EF4-FFF2-40B4-BE49-F238E27FC236}">
                <a16:creationId xmlns:a16="http://schemas.microsoft.com/office/drawing/2014/main" id="{D32115D4-AE17-C18C-29A8-1C82D4A462E0}"/>
              </a:ext>
            </a:extLst>
          </p:cNvPr>
          <p:cNvSpPr txBox="1">
            <a:spLocks/>
          </p:cNvSpPr>
          <p:nvPr/>
        </p:nvSpPr>
        <p:spPr>
          <a:xfrm>
            <a:off x="8556779" y="542428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5" name="Google Shape;443;p55">
            <a:extLst>
              <a:ext uri="{FF2B5EF4-FFF2-40B4-BE49-F238E27FC236}">
                <a16:creationId xmlns:a16="http://schemas.microsoft.com/office/drawing/2014/main" id="{5547CFAD-9903-F096-5E24-2C9CA229C331}"/>
              </a:ext>
            </a:extLst>
          </p:cNvPr>
          <p:cNvSpPr txBox="1">
            <a:spLocks/>
          </p:cNvSpPr>
          <p:nvPr/>
        </p:nvSpPr>
        <p:spPr>
          <a:xfrm>
            <a:off x="715100" y="158580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PKT_PROC</a:t>
            </a:r>
          </a:p>
        </p:txBody>
      </p:sp>
      <p:sp>
        <p:nvSpPr>
          <p:cNvPr id="6" name="Google Shape;444;p55">
            <a:extLst>
              <a:ext uri="{FF2B5EF4-FFF2-40B4-BE49-F238E27FC236}">
                <a16:creationId xmlns:a16="http://schemas.microsoft.com/office/drawing/2014/main" id="{28CE9C99-9AE9-B6AD-78EC-F4404E0119CD}"/>
              </a:ext>
            </a:extLst>
          </p:cNvPr>
          <p:cNvSpPr txBox="1">
            <a:spLocks/>
          </p:cNvSpPr>
          <p:nvPr/>
        </p:nvSpPr>
        <p:spPr>
          <a:xfrm>
            <a:off x="8556784" y="580065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7" name="Google Shape;445;p55">
            <a:extLst>
              <a:ext uri="{FF2B5EF4-FFF2-40B4-BE49-F238E27FC236}">
                <a16:creationId xmlns:a16="http://schemas.microsoft.com/office/drawing/2014/main" id="{8241A2C9-4125-6AF6-83EE-11514F16AB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0" y="2564904"/>
            <a:ext cx="70866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D5F52F-08BC-2A9D-35A2-8ACB3949439C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742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0;p36">
            <a:extLst>
              <a:ext uri="{FF2B5EF4-FFF2-40B4-BE49-F238E27FC236}">
                <a16:creationId xmlns:a16="http://schemas.microsoft.com/office/drawing/2014/main" id="{D32115D4-AE17-C18C-29A8-1C82D4A462E0}"/>
              </a:ext>
            </a:extLst>
          </p:cNvPr>
          <p:cNvSpPr txBox="1">
            <a:spLocks/>
          </p:cNvSpPr>
          <p:nvPr/>
        </p:nvSpPr>
        <p:spPr>
          <a:xfrm>
            <a:off x="8556779" y="542428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6" name="Google Shape;450;p56">
            <a:extLst>
              <a:ext uri="{FF2B5EF4-FFF2-40B4-BE49-F238E27FC236}">
                <a16:creationId xmlns:a16="http://schemas.microsoft.com/office/drawing/2014/main" id="{85E9B742-F1DB-95FD-B714-5913289EDFCD}"/>
              </a:ext>
            </a:extLst>
          </p:cNvPr>
          <p:cNvSpPr txBox="1">
            <a:spLocks/>
          </p:cNvSpPr>
          <p:nvPr/>
        </p:nvSpPr>
        <p:spPr>
          <a:xfrm>
            <a:off x="475750" y="1528912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INPUT / OUTPUT MODULES</a:t>
            </a:r>
          </a:p>
        </p:txBody>
      </p:sp>
      <p:sp>
        <p:nvSpPr>
          <p:cNvPr id="7" name="Google Shape;451;p56">
            <a:extLst>
              <a:ext uri="{FF2B5EF4-FFF2-40B4-BE49-F238E27FC236}">
                <a16:creationId xmlns:a16="http://schemas.microsoft.com/office/drawing/2014/main" id="{60FB5896-89D3-67FF-5378-0DCDE633F10F}"/>
              </a:ext>
            </a:extLst>
          </p:cNvPr>
          <p:cNvSpPr txBox="1">
            <a:spLocks/>
          </p:cNvSpPr>
          <p:nvPr/>
        </p:nvSpPr>
        <p:spPr>
          <a:xfrm>
            <a:off x="8317434" y="57437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9" name="Google Shape;452;p56">
            <a:extLst>
              <a:ext uri="{FF2B5EF4-FFF2-40B4-BE49-F238E27FC236}">
                <a16:creationId xmlns:a16="http://schemas.microsoft.com/office/drawing/2014/main" id="{49AB01E8-35E2-AA5C-4A53-3A7DBE2384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325" y="2475137"/>
            <a:ext cx="4237124" cy="19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3;p56">
            <a:extLst>
              <a:ext uri="{FF2B5EF4-FFF2-40B4-BE49-F238E27FC236}">
                <a16:creationId xmlns:a16="http://schemas.microsoft.com/office/drawing/2014/main" id="{C0439A45-ACC9-AF89-AD5B-AC6D609B06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849" y="2388712"/>
            <a:ext cx="4311400" cy="228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6C31588-E0C1-7E38-0F5D-691B03240699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81574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0;p36">
            <a:extLst>
              <a:ext uri="{FF2B5EF4-FFF2-40B4-BE49-F238E27FC236}">
                <a16:creationId xmlns:a16="http://schemas.microsoft.com/office/drawing/2014/main" id="{D32115D4-AE17-C18C-29A8-1C82D4A462E0}"/>
              </a:ext>
            </a:extLst>
          </p:cNvPr>
          <p:cNvSpPr txBox="1">
            <a:spLocks/>
          </p:cNvSpPr>
          <p:nvPr/>
        </p:nvSpPr>
        <p:spPr>
          <a:xfrm>
            <a:off x="8556779" y="542428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5" name="Google Shape;326;p39">
            <a:extLst>
              <a:ext uri="{FF2B5EF4-FFF2-40B4-BE49-F238E27FC236}">
                <a16:creationId xmlns:a16="http://schemas.microsoft.com/office/drawing/2014/main" id="{C589244C-800B-285A-A414-CA5D033DA298}"/>
              </a:ext>
            </a:extLst>
          </p:cNvPr>
          <p:cNvSpPr txBox="1">
            <a:spLocks/>
          </p:cNvSpPr>
          <p:nvPr/>
        </p:nvSpPr>
        <p:spPr>
          <a:xfrm>
            <a:off x="467544" y="1545079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Neuron Banks</a:t>
            </a:r>
          </a:p>
        </p:txBody>
      </p:sp>
      <p:sp>
        <p:nvSpPr>
          <p:cNvPr id="6" name="Google Shape;327;p39">
            <a:extLst>
              <a:ext uri="{FF2B5EF4-FFF2-40B4-BE49-F238E27FC236}">
                <a16:creationId xmlns:a16="http://schemas.microsoft.com/office/drawing/2014/main" id="{52CFDBF2-E4CC-CAFE-C02C-BED412308EB9}"/>
              </a:ext>
            </a:extLst>
          </p:cNvPr>
          <p:cNvSpPr txBox="1">
            <a:spLocks/>
          </p:cNvSpPr>
          <p:nvPr/>
        </p:nvSpPr>
        <p:spPr>
          <a:xfrm>
            <a:off x="8309228" y="575993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7" name="Google Shape;328;p39">
            <a:extLst>
              <a:ext uri="{FF2B5EF4-FFF2-40B4-BE49-F238E27FC236}">
                <a16:creationId xmlns:a16="http://schemas.microsoft.com/office/drawing/2014/main" id="{746C5182-41C1-FE28-EECC-50EAD17572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544" y="2564904"/>
            <a:ext cx="7841674" cy="26879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648CDE2-62A4-618E-D0B3-BC83B9FCAD7E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39389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0;p36">
            <a:extLst>
              <a:ext uri="{FF2B5EF4-FFF2-40B4-BE49-F238E27FC236}">
                <a16:creationId xmlns:a16="http://schemas.microsoft.com/office/drawing/2014/main" id="{D32115D4-AE17-C18C-29A8-1C82D4A462E0}"/>
              </a:ext>
            </a:extLst>
          </p:cNvPr>
          <p:cNvSpPr txBox="1">
            <a:spLocks/>
          </p:cNvSpPr>
          <p:nvPr/>
        </p:nvSpPr>
        <p:spPr>
          <a:xfrm>
            <a:off x="8556779" y="542428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6" name="Google Shape;327;p39">
            <a:extLst>
              <a:ext uri="{FF2B5EF4-FFF2-40B4-BE49-F238E27FC236}">
                <a16:creationId xmlns:a16="http://schemas.microsoft.com/office/drawing/2014/main" id="{52CFDBF2-E4CC-CAFE-C02C-BED412308EB9}"/>
              </a:ext>
            </a:extLst>
          </p:cNvPr>
          <p:cNvSpPr txBox="1">
            <a:spLocks/>
          </p:cNvSpPr>
          <p:nvPr/>
        </p:nvSpPr>
        <p:spPr>
          <a:xfrm>
            <a:off x="8309228" y="575993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9" name="Google Shape;333;p40">
            <a:extLst>
              <a:ext uri="{FF2B5EF4-FFF2-40B4-BE49-F238E27FC236}">
                <a16:creationId xmlns:a16="http://schemas.microsoft.com/office/drawing/2014/main" id="{D40C4D32-B3FC-5023-C102-A338EEC47BF9}"/>
              </a:ext>
            </a:extLst>
          </p:cNvPr>
          <p:cNvSpPr txBox="1">
            <a:spLocks/>
          </p:cNvSpPr>
          <p:nvPr/>
        </p:nvSpPr>
        <p:spPr>
          <a:xfrm>
            <a:off x="621764" y="1220058"/>
            <a:ext cx="7841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Final Architecture</a:t>
            </a:r>
          </a:p>
        </p:txBody>
      </p:sp>
      <p:pic>
        <p:nvPicPr>
          <p:cNvPr id="10" name="Google Shape;334;p40">
            <a:extLst>
              <a:ext uri="{FF2B5EF4-FFF2-40B4-BE49-F238E27FC236}">
                <a16:creationId xmlns:a16="http://schemas.microsoft.com/office/drawing/2014/main" id="{BB85C615-A60B-0333-935E-0728C7ABB5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6752" y="1927458"/>
            <a:ext cx="4522120" cy="3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35;p40">
            <a:extLst>
              <a:ext uri="{FF2B5EF4-FFF2-40B4-BE49-F238E27FC236}">
                <a16:creationId xmlns:a16="http://schemas.microsoft.com/office/drawing/2014/main" id="{E4E6C5E1-994E-7818-FF0B-860E80512A99}"/>
              </a:ext>
            </a:extLst>
          </p:cNvPr>
          <p:cNvSpPr txBox="1">
            <a:spLocks/>
          </p:cNvSpPr>
          <p:nvPr/>
        </p:nvSpPr>
        <p:spPr>
          <a:xfrm>
            <a:off x="8463448" y="54349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94A8F9B-FA21-7C92-B836-4CAE22168072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809948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pic>
        <p:nvPicPr>
          <p:cNvPr id="5" name="Picture 6" descr="Introduction - Neural Networks and Deep Learning Tutorial | Study Glance">
            <a:extLst>
              <a:ext uri="{FF2B5EF4-FFF2-40B4-BE49-F238E27FC236}">
                <a16:creationId xmlns:a16="http://schemas.microsoft.com/office/drawing/2014/main" id="{017D58F2-B960-8EA8-F08A-ED7F6F6F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27" y="3024603"/>
            <a:ext cx="5056462" cy="251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Neuron?</a:t>
            </a:r>
            <a:endParaRPr dirty="0">
              <a:solidFill>
                <a:srgbClr val="00386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C14B3-18DA-A276-841C-2F2D901DEB3A}"/>
              </a:ext>
            </a:extLst>
          </p:cNvPr>
          <p:cNvSpPr txBox="1"/>
          <p:nvPr/>
        </p:nvSpPr>
        <p:spPr>
          <a:xfrm>
            <a:off x="549784" y="1905168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 neuron is a specialized cell in the </a:t>
            </a:r>
            <a:r>
              <a:rPr lang="en-US" sz="1400" dirty="0">
                <a:solidFill>
                  <a:srgbClr val="0070C0"/>
                </a:solidFill>
              </a:rPr>
              <a:t>brain</a:t>
            </a:r>
            <a:r>
              <a:rPr lang="en-US" sz="1400" dirty="0"/>
              <a:t> that </a:t>
            </a:r>
            <a:r>
              <a:rPr lang="en-US" sz="1400" dirty="0">
                <a:solidFill>
                  <a:srgbClr val="0070C0"/>
                </a:solidFill>
              </a:rPr>
              <a:t>processes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070C0"/>
                </a:solidFill>
              </a:rPr>
              <a:t>transmits</a:t>
            </a:r>
            <a:r>
              <a:rPr lang="en-US" sz="1400" dirty="0"/>
              <a:t> information through </a:t>
            </a:r>
            <a:r>
              <a:rPr lang="en-US" sz="1400" dirty="0">
                <a:solidFill>
                  <a:srgbClr val="0070C0"/>
                </a:solidFill>
              </a:rPr>
              <a:t>electrical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070C0"/>
                </a:solidFill>
              </a:rPr>
              <a:t>chemical</a:t>
            </a:r>
            <a:r>
              <a:rPr lang="en-US" sz="1400" dirty="0"/>
              <a:t> signals, forming the basis of all cognitive functions</a:t>
            </a:r>
          </a:p>
        </p:txBody>
      </p:sp>
    </p:spTree>
    <p:extLst>
      <p:ext uri="{BB962C8B-B14F-4D97-AF65-F5344CB8AC3E}">
        <p14:creationId xmlns:p14="http://schemas.microsoft.com/office/powerpoint/2010/main" val="3871998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B7F1-3542-CCEF-7CFD-6545445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3200400"/>
            <a:ext cx="7560840" cy="457200"/>
          </a:xfrm>
        </p:spPr>
        <p:txBody>
          <a:bodyPr/>
          <a:lstStyle/>
          <a:p>
            <a:r>
              <a:rPr lang="en-US" sz="4000" dirty="0"/>
              <a:t>Verification</a:t>
            </a:r>
          </a:p>
        </p:txBody>
      </p:sp>
      <p:sp>
        <p:nvSpPr>
          <p:cNvPr id="3" name="Google Shape;382;p47">
            <a:extLst>
              <a:ext uri="{FF2B5EF4-FFF2-40B4-BE49-F238E27FC236}">
                <a16:creationId xmlns:a16="http://schemas.microsoft.com/office/drawing/2014/main" id="{4CB5FDD4-E708-D9AB-4DA1-54DF086FE162}"/>
              </a:ext>
            </a:extLst>
          </p:cNvPr>
          <p:cNvSpPr txBox="1">
            <a:spLocks/>
          </p:cNvSpPr>
          <p:nvPr/>
        </p:nvSpPr>
        <p:spPr>
          <a:xfrm>
            <a:off x="1763688" y="1844824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AF7"/>
              </a:buClr>
              <a:buSzPts val="6000"/>
              <a:buFont typeface="Golos Text Medium"/>
              <a:buNone/>
              <a:tabLst/>
              <a:defRPr/>
            </a:pPr>
            <a:r>
              <a:rPr kumimoji="0" lang="en" sz="5000" b="0" i="0" u="none" strike="noStrike" kern="0" cap="none" spc="0" normalizeH="0" baseline="0" noProof="0" dirty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95787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06;p37">
            <a:extLst>
              <a:ext uri="{FF2B5EF4-FFF2-40B4-BE49-F238E27FC236}">
                <a16:creationId xmlns:a16="http://schemas.microsoft.com/office/drawing/2014/main" id="{458FFDB0-D81B-2734-058C-5499C224A7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1445"/>
          <a:stretch/>
        </p:blipFill>
        <p:spPr>
          <a:xfrm>
            <a:off x="3904661" y="2012347"/>
            <a:ext cx="4366850" cy="26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7;p37">
            <a:extLst>
              <a:ext uri="{FF2B5EF4-FFF2-40B4-BE49-F238E27FC236}">
                <a16:creationId xmlns:a16="http://schemas.microsoft.com/office/drawing/2014/main" id="{0CDE5499-A7BB-B83F-8541-3BC1D34708EB}"/>
              </a:ext>
            </a:extLst>
          </p:cNvPr>
          <p:cNvSpPr txBox="1">
            <a:spLocks/>
          </p:cNvSpPr>
          <p:nvPr/>
        </p:nvSpPr>
        <p:spPr>
          <a:xfrm>
            <a:off x="429836" y="1323822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Verification - Software Simulations</a:t>
            </a:r>
          </a:p>
        </p:txBody>
      </p:sp>
      <p:sp>
        <p:nvSpPr>
          <p:cNvPr id="13" name="Google Shape;308;p37">
            <a:extLst>
              <a:ext uri="{FF2B5EF4-FFF2-40B4-BE49-F238E27FC236}">
                <a16:creationId xmlns:a16="http://schemas.microsoft.com/office/drawing/2014/main" id="{709856E7-6521-7F62-9952-6BDF2655F3C8}"/>
              </a:ext>
            </a:extLst>
          </p:cNvPr>
          <p:cNvSpPr txBox="1">
            <a:spLocks/>
          </p:cNvSpPr>
          <p:nvPr/>
        </p:nvSpPr>
        <p:spPr>
          <a:xfrm>
            <a:off x="8271520" y="5538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14" name="Google Shape;309;p37">
            <a:extLst>
              <a:ext uri="{FF2B5EF4-FFF2-40B4-BE49-F238E27FC236}">
                <a16:creationId xmlns:a16="http://schemas.microsoft.com/office/drawing/2014/main" id="{B196EE94-1EBA-2CF5-7202-7739284958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6" y="2031272"/>
            <a:ext cx="2557535" cy="33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0;p37">
            <a:extLst>
              <a:ext uri="{FF2B5EF4-FFF2-40B4-BE49-F238E27FC236}">
                <a16:creationId xmlns:a16="http://schemas.microsoft.com/office/drawing/2014/main" id="{BC986C3D-F904-9D70-51D0-59AE466C20C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735" y="4393463"/>
            <a:ext cx="2776950" cy="65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1;p37">
            <a:extLst>
              <a:ext uri="{FF2B5EF4-FFF2-40B4-BE49-F238E27FC236}">
                <a16:creationId xmlns:a16="http://schemas.microsoft.com/office/drawing/2014/main" id="{A06EC3C7-C259-05CB-4B80-C6874EFA0B1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936" y="4077072"/>
            <a:ext cx="3263900" cy="13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2;p37">
            <a:extLst>
              <a:ext uri="{FF2B5EF4-FFF2-40B4-BE49-F238E27FC236}">
                <a16:creationId xmlns:a16="http://schemas.microsoft.com/office/drawing/2014/main" id="{CCAAA4C4-6A91-D21D-AE19-ACB775BF056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511" y="2238759"/>
            <a:ext cx="2776950" cy="20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85FE8A7-8F68-0462-219E-5F7F8D01FCE1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Verification</a:t>
            </a:r>
          </a:p>
        </p:txBody>
      </p:sp>
    </p:spTree>
    <p:extLst>
      <p:ext uri="{BB962C8B-B14F-4D97-AF65-F5344CB8AC3E}">
        <p14:creationId xmlns:p14="http://schemas.microsoft.com/office/powerpoint/2010/main" val="2882325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7;p38">
            <a:extLst>
              <a:ext uri="{FF2B5EF4-FFF2-40B4-BE49-F238E27FC236}">
                <a16:creationId xmlns:a16="http://schemas.microsoft.com/office/drawing/2014/main" id="{54D892E2-D6C6-98CC-6EA6-2DD2295F01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1309846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- Hardware Testing</a:t>
            </a:r>
            <a:endParaRPr/>
          </a:p>
        </p:txBody>
      </p:sp>
      <p:sp>
        <p:nvSpPr>
          <p:cNvPr id="3" name="Google Shape;319;p38">
            <a:extLst>
              <a:ext uri="{FF2B5EF4-FFF2-40B4-BE49-F238E27FC236}">
                <a16:creationId xmlns:a16="http://schemas.microsoft.com/office/drawing/2014/main" id="{67786D8C-5FF3-3DB2-33C2-7C6DFDB45B2B}"/>
              </a:ext>
            </a:extLst>
          </p:cNvPr>
          <p:cNvSpPr txBox="1">
            <a:spLocks/>
          </p:cNvSpPr>
          <p:nvPr/>
        </p:nvSpPr>
        <p:spPr>
          <a:xfrm>
            <a:off x="8381236" y="552469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42</a:t>
            </a:fld>
            <a:endParaRPr lang="en"/>
          </a:p>
        </p:txBody>
      </p:sp>
      <p:pic>
        <p:nvPicPr>
          <p:cNvPr id="4" name="Google Shape;320;p38">
            <a:extLst>
              <a:ext uri="{FF2B5EF4-FFF2-40B4-BE49-F238E27FC236}">
                <a16:creationId xmlns:a16="http://schemas.microsoft.com/office/drawing/2014/main" id="{DE5BBD0E-2563-E22B-7792-BC84DCB85A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552" y="2492896"/>
            <a:ext cx="6226624" cy="27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1;p38">
            <a:extLst>
              <a:ext uri="{FF2B5EF4-FFF2-40B4-BE49-F238E27FC236}">
                <a16:creationId xmlns:a16="http://schemas.microsoft.com/office/drawing/2014/main" id="{D8C53CAF-28B4-E941-699D-49025A906C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952" y="2017296"/>
            <a:ext cx="2366500" cy="20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E82388-74EA-B1D7-1583-EFBBDB23B53F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Verification</a:t>
            </a:r>
          </a:p>
        </p:txBody>
      </p:sp>
    </p:spTree>
    <p:extLst>
      <p:ext uri="{BB962C8B-B14F-4D97-AF65-F5344CB8AC3E}">
        <p14:creationId xmlns:p14="http://schemas.microsoft.com/office/powerpoint/2010/main" val="1773503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B7F1-3542-CCEF-7CFD-6545445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3200400"/>
            <a:ext cx="7560840" cy="457200"/>
          </a:xfrm>
        </p:spPr>
        <p:txBody>
          <a:bodyPr/>
          <a:lstStyle/>
          <a:p>
            <a:r>
              <a:rPr lang="en-US" sz="4000" dirty="0"/>
              <a:t>Experiments</a:t>
            </a:r>
          </a:p>
        </p:txBody>
      </p:sp>
      <p:sp>
        <p:nvSpPr>
          <p:cNvPr id="3" name="Google Shape;382;p47">
            <a:extLst>
              <a:ext uri="{FF2B5EF4-FFF2-40B4-BE49-F238E27FC236}">
                <a16:creationId xmlns:a16="http://schemas.microsoft.com/office/drawing/2014/main" id="{A2874439-ABA3-B855-EF0D-15B807A70D42}"/>
              </a:ext>
            </a:extLst>
          </p:cNvPr>
          <p:cNvSpPr txBox="1">
            <a:spLocks/>
          </p:cNvSpPr>
          <p:nvPr/>
        </p:nvSpPr>
        <p:spPr>
          <a:xfrm>
            <a:off x="1619672" y="191683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AF7"/>
              </a:buClr>
              <a:buSzPts val="6000"/>
              <a:buFont typeface="Golos Text Medium"/>
              <a:buNone/>
              <a:tabLst/>
              <a:defRPr/>
            </a:pPr>
            <a:r>
              <a:rPr kumimoji="0" lang="en" sz="5000" b="0" i="0" u="none" strike="noStrike" kern="0" cap="none" spc="0" normalizeH="0" baseline="0" noProof="0" dirty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40627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6;p42">
            <a:extLst>
              <a:ext uri="{FF2B5EF4-FFF2-40B4-BE49-F238E27FC236}">
                <a16:creationId xmlns:a16="http://schemas.microsoft.com/office/drawing/2014/main" id="{A865249D-B4C2-43C2-37DA-A1739A8C1BDA}"/>
              </a:ext>
            </a:extLst>
          </p:cNvPr>
          <p:cNvSpPr txBox="1">
            <a:spLocks/>
          </p:cNvSpPr>
          <p:nvPr/>
        </p:nvSpPr>
        <p:spPr>
          <a:xfrm>
            <a:off x="467544" y="1988840"/>
            <a:ext cx="42561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Sample SNN with four neurons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Simulated on FPGA hardware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Three different configurations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○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Single RISC-V Core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○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Two-Core NoC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○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Two-Core NoC + Neuron Banks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Measured clock cycles taken to execute 1s of the simulation (1ms timesteps)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9" name="Google Shape;347;p42">
            <a:extLst>
              <a:ext uri="{FF2B5EF4-FFF2-40B4-BE49-F238E27FC236}">
                <a16:creationId xmlns:a16="http://schemas.microsoft.com/office/drawing/2014/main" id="{284D1212-ADF4-99F1-28A2-F875C113F87F}"/>
              </a:ext>
            </a:extLst>
          </p:cNvPr>
          <p:cNvSpPr txBox="1">
            <a:spLocks/>
          </p:cNvSpPr>
          <p:nvPr/>
        </p:nvSpPr>
        <p:spPr>
          <a:xfrm>
            <a:off x="467544" y="1281440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Setup</a:t>
            </a:r>
          </a:p>
        </p:txBody>
      </p:sp>
      <p:sp>
        <p:nvSpPr>
          <p:cNvPr id="10" name="Google Shape;348;p42">
            <a:extLst>
              <a:ext uri="{FF2B5EF4-FFF2-40B4-BE49-F238E27FC236}">
                <a16:creationId xmlns:a16="http://schemas.microsoft.com/office/drawing/2014/main" id="{19F3D538-2C57-3173-92D6-BFE177320ECD}"/>
              </a:ext>
            </a:extLst>
          </p:cNvPr>
          <p:cNvSpPr txBox="1">
            <a:spLocks/>
          </p:cNvSpPr>
          <p:nvPr/>
        </p:nvSpPr>
        <p:spPr>
          <a:xfrm>
            <a:off x="8309228" y="549629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11" name="Google Shape;349;p42">
            <a:extLst>
              <a:ext uri="{FF2B5EF4-FFF2-40B4-BE49-F238E27FC236}">
                <a16:creationId xmlns:a16="http://schemas.microsoft.com/office/drawing/2014/main" id="{2EA6EE2D-ED82-734F-ABAE-33171A8BAC6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6769" y="2829940"/>
            <a:ext cx="3272448" cy="24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1B5FF10-F4AA-085A-0A4C-BAD3D24A5DCD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198256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54;p43">
            <a:extLst>
              <a:ext uri="{FF2B5EF4-FFF2-40B4-BE49-F238E27FC236}">
                <a16:creationId xmlns:a16="http://schemas.microsoft.com/office/drawing/2014/main" id="{0FC0BA26-762E-B86D-F665-CA3AA3C76CAF}"/>
              </a:ext>
            </a:extLst>
          </p:cNvPr>
          <p:cNvSpPr txBox="1">
            <a:spLocks/>
          </p:cNvSpPr>
          <p:nvPr/>
        </p:nvSpPr>
        <p:spPr>
          <a:xfrm>
            <a:off x="771266" y="1556792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Experiment I: Single Core</a:t>
            </a:r>
          </a:p>
        </p:txBody>
      </p:sp>
      <p:sp>
        <p:nvSpPr>
          <p:cNvPr id="6" name="Google Shape;355;p43">
            <a:extLst>
              <a:ext uri="{FF2B5EF4-FFF2-40B4-BE49-F238E27FC236}">
                <a16:creationId xmlns:a16="http://schemas.microsoft.com/office/drawing/2014/main" id="{5451DB7A-843D-28EE-8E58-586BA18AF903}"/>
              </a:ext>
            </a:extLst>
          </p:cNvPr>
          <p:cNvSpPr txBox="1">
            <a:spLocks/>
          </p:cNvSpPr>
          <p:nvPr/>
        </p:nvSpPr>
        <p:spPr>
          <a:xfrm>
            <a:off x="8612950" y="57716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7" name="Google Shape;356;p43">
            <a:extLst>
              <a:ext uri="{FF2B5EF4-FFF2-40B4-BE49-F238E27FC236}">
                <a16:creationId xmlns:a16="http://schemas.microsoft.com/office/drawing/2014/main" id="{9B8F3D5C-BE6C-5846-3FD7-E55BD19D76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4689" t="31525"/>
          <a:stretch/>
        </p:blipFill>
        <p:spPr>
          <a:xfrm>
            <a:off x="3433829" y="2566667"/>
            <a:ext cx="2088574" cy="24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886C5DF-26E9-982B-67F7-9CEBA38EAF77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22703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1;p44">
            <a:extLst>
              <a:ext uri="{FF2B5EF4-FFF2-40B4-BE49-F238E27FC236}">
                <a16:creationId xmlns:a16="http://schemas.microsoft.com/office/drawing/2014/main" id="{D3DC4FD2-659E-C787-EB0B-1F4192B135D5}"/>
              </a:ext>
            </a:extLst>
          </p:cNvPr>
          <p:cNvSpPr txBox="1">
            <a:spLocks/>
          </p:cNvSpPr>
          <p:nvPr/>
        </p:nvSpPr>
        <p:spPr>
          <a:xfrm>
            <a:off x="467544" y="112474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Experiment II: 2-Core NoC</a:t>
            </a:r>
          </a:p>
        </p:txBody>
      </p:sp>
      <p:sp>
        <p:nvSpPr>
          <p:cNvPr id="9" name="Google Shape;362;p44">
            <a:extLst>
              <a:ext uri="{FF2B5EF4-FFF2-40B4-BE49-F238E27FC236}">
                <a16:creationId xmlns:a16="http://schemas.microsoft.com/office/drawing/2014/main" id="{5CA48B81-7F7E-68DE-BCE0-6A627143B1CC}"/>
              </a:ext>
            </a:extLst>
          </p:cNvPr>
          <p:cNvSpPr txBox="1">
            <a:spLocks/>
          </p:cNvSpPr>
          <p:nvPr/>
        </p:nvSpPr>
        <p:spPr>
          <a:xfrm>
            <a:off x="8309228" y="533959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10" name="Google Shape;363;p44">
            <a:extLst>
              <a:ext uri="{FF2B5EF4-FFF2-40B4-BE49-F238E27FC236}">
                <a16:creationId xmlns:a16="http://schemas.microsoft.com/office/drawing/2014/main" id="{06E999EE-7337-1E56-DDFF-96C126EE41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4394" y="1832144"/>
            <a:ext cx="5340099" cy="35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ED25440-1931-5258-D86F-00DAB080621B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95967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8;p45">
            <a:extLst>
              <a:ext uri="{FF2B5EF4-FFF2-40B4-BE49-F238E27FC236}">
                <a16:creationId xmlns:a16="http://schemas.microsoft.com/office/drawing/2014/main" id="{B7AFB30F-440A-C782-1218-88149AB656BC}"/>
              </a:ext>
            </a:extLst>
          </p:cNvPr>
          <p:cNvSpPr txBox="1">
            <a:spLocks/>
          </p:cNvSpPr>
          <p:nvPr/>
        </p:nvSpPr>
        <p:spPr>
          <a:xfrm>
            <a:off x="569915" y="1300281"/>
            <a:ext cx="8099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Experiment III: 2-Core NoC + Neuron Banks</a:t>
            </a:r>
          </a:p>
        </p:txBody>
      </p:sp>
      <p:sp>
        <p:nvSpPr>
          <p:cNvPr id="6" name="Google Shape;369;p45">
            <a:extLst>
              <a:ext uri="{FF2B5EF4-FFF2-40B4-BE49-F238E27FC236}">
                <a16:creationId xmlns:a16="http://schemas.microsoft.com/office/drawing/2014/main" id="{FD8562BA-A338-E44C-E38F-6BF3DF370BBD}"/>
              </a:ext>
            </a:extLst>
          </p:cNvPr>
          <p:cNvSpPr txBox="1">
            <a:spLocks/>
          </p:cNvSpPr>
          <p:nvPr/>
        </p:nvSpPr>
        <p:spPr>
          <a:xfrm>
            <a:off x="8411599" y="551513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7" name="Google Shape;370;p45">
            <a:extLst>
              <a:ext uri="{FF2B5EF4-FFF2-40B4-BE49-F238E27FC236}">
                <a16:creationId xmlns:a16="http://schemas.microsoft.com/office/drawing/2014/main" id="{E955924C-6357-6538-E3CE-A4FA3E923F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1640" y="2132856"/>
            <a:ext cx="5460260" cy="35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BDDF88-5C12-FEA0-6BAC-AEAE03558A10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726415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6;p46" title="20231113_002716.mp4">
            <a:hlinkClick r:id="rId2"/>
            <a:extLst>
              <a:ext uri="{FF2B5EF4-FFF2-40B4-BE49-F238E27FC236}">
                <a16:creationId xmlns:a16="http://schemas.microsoft.com/office/drawing/2014/main" id="{472E8C3E-4E39-86FE-34BC-FA4D0D84C2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473" y="1321574"/>
            <a:ext cx="7493054" cy="421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0FFD639-4ADD-E690-05B1-81573B0CDE72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7336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1;p47">
            <a:extLst>
              <a:ext uri="{FF2B5EF4-FFF2-40B4-BE49-F238E27FC236}">
                <a16:creationId xmlns:a16="http://schemas.microsoft.com/office/drawing/2014/main" id="{50E2B4DF-6FB5-D8BC-5E3C-DC00392262AD}"/>
              </a:ext>
            </a:extLst>
          </p:cNvPr>
          <p:cNvSpPr txBox="1">
            <a:spLocks/>
          </p:cNvSpPr>
          <p:nvPr/>
        </p:nvSpPr>
        <p:spPr>
          <a:xfrm>
            <a:off x="1043608" y="306896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600"/>
              <a:buFont typeface="Golos Text Medium"/>
              <a:buNone/>
              <a:tabLst/>
              <a:defRPr/>
            </a:pPr>
            <a:r>
              <a:rPr kumimoji="0" lang="en-US" sz="4700" b="0" i="0" u="none" strike="noStrike" kern="0" cap="none" spc="0" normalizeH="0" baseline="0" noProof="0" dirty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FINDINGS</a:t>
            </a:r>
          </a:p>
        </p:txBody>
      </p:sp>
      <p:sp>
        <p:nvSpPr>
          <p:cNvPr id="7" name="Google Shape;382;p47">
            <a:extLst>
              <a:ext uri="{FF2B5EF4-FFF2-40B4-BE49-F238E27FC236}">
                <a16:creationId xmlns:a16="http://schemas.microsoft.com/office/drawing/2014/main" id="{EB728C7D-420F-F1F9-8118-B47993B8F64B}"/>
              </a:ext>
            </a:extLst>
          </p:cNvPr>
          <p:cNvSpPr txBox="1">
            <a:spLocks/>
          </p:cNvSpPr>
          <p:nvPr/>
        </p:nvSpPr>
        <p:spPr>
          <a:xfrm>
            <a:off x="1043608" y="184496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AF7"/>
              </a:buClr>
              <a:buSzPts val="6000"/>
              <a:buFont typeface="Golos Text Medium"/>
              <a:buNone/>
              <a:tabLst/>
              <a:defRPr/>
            </a:pPr>
            <a:r>
              <a:rPr kumimoji="0" lang="en" sz="5000" b="0" i="0" u="none" strike="noStrike" kern="0" cap="none" spc="0" normalizeH="0" baseline="0" noProof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05</a:t>
            </a:r>
          </a:p>
        </p:txBody>
      </p:sp>
      <p:sp>
        <p:nvSpPr>
          <p:cNvPr id="8" name="Google Shape;383;p47">
            <a:extLst>
              <a:ext uri="{FF2B5EF4-FFF2-40B4-BE49-F238E27FC236}">
                <a16:creationId xmlns:a16="http://schemas.microsoft.com/office/drawing/2014/main" id="{97AEC48D-AE85-0691-D846-959DEBE94E76}"/>
              </a:ext>
            </a:extLst>
          </p:cNvPr>
          <p:cNvSpPr txBox="1">
            <a:spLocks/>
          </p:cNvSpPr>
          <p:nvPr/>
        </p:nvSpPr>
        <p:spPr>
          <a:xfrm>
            <a:off x="8885292" y="589296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49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4065480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Neural Netwok?</a:t>
            </a:r>
            <a:endParaRPr dirty="0">
              <a:solidFill>
                <a:srgbClr val="00386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5AB01-22D5-3F38-6B67-8AE80FBD3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16237"/>
          <a:stretch/>
        </p:blipFill>
        <p:spPr>
          <a:xfrm>
            <a:off x="3386941" y="3668815"/>
            <a:ext cx="4965967" cy="2517659"/>
          </a:xfrm>
          <a:prstGeom prst="rect">
            <a:avLst/>
          </a:prstGeom>
        </p:spPr>
      </p:pic>
      <p:pic>
        <p:nvPicPr>
          <p:cNvPr id="6" name="Picture 6" descr="Introduction - Neural Networks and Deep Learning Tutorial | Study Glance">
            <a:extLst>
              <a:ext uri="{FF2B5EF4-FFF2-40B4-BE49-F238E27FC236}">
                <a16:creationId xmlns:a16="http://schemas.microsoft.com/office/drawing/2014/main" id="{80450B64-BA94-878B-E3F1-E9DA73A9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71988"/>
            <a:ext cx="2731146" cy="13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18BE-3B7E-79BB-AFF0-048151AD48EB}"/>
              </a:ext>
            </a:extLst>
          </p:cNvPr>
          <p:cNvSpPr txBox="1"/>
          <p:nvPr/>
        </p:nvSpPr>
        <p:spPr>
          <a:xfrm>
            <a:off x="3959932" y="2000937"/>
            <a:ext cx="4626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Complex interconnected system of </a:t>
            </a:r>
            <a:r>
              <a:rPr lang="en-US" sz="1400" dirty="0">
                <a:solidFill>
                  <a:srgbClr val="0070C0"/>
                </a:solidFill>
              </a:rPr>
              <a:t>neurons</a:t>
            </a:r>
            <a:r>
              <a:rPr lang="en-US" sz="1400" dirty="0"/>
              <a:t> in the nervous system of </a:t>
            </a:r>
            <a:r>
              <a:rPr lang="en-US" sz="1400" dirty="0">
                <a:solidFill>
                  <a:srgbClr val="0070C0"/>
                </a:solidFill>
              </a:rPr>
              <a:t>animals</a:t>
            </a:r>
            <a:r>
              <a:rPr lang="en-US" sz="1400" dirty="0"/>
              <a:t>, including the </a:t>
            </a:r>
            <a:r>
              <a:rPr lang="en-US" sz="1400" dirty="0">
                <a:solidFill>
                  <a:srgbClr val="0070C0"/>
                </a:solidFill>
              </a:rPr>
              <a:t>human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brain</a:t>
            </a:r>
            <a:r>
              <a:rPr lang="en-US" sz="1400" dirty="0"/>
              <a:t>, that work together to </a:t>
            </a:r>
            <a:r>
              <a:rPr lang="en-US" sz="1400" dirty="0">
                <a:solidFill>
                  <a:srgbClr val="0070C0"/>
                </a:solidFill>
              </a:rPr>
              <a:t>process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070C0"/>
                </a:solidFill>
              </a:rPr>
              <a:t>transmit</a:t>
            </a:r>
            <a:r>
              <a:rPr lang="en-US" sz="1400" dirty="0"/>
              <a:t> information through electrical and chemical signals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B4FB1A-DB91-5743-7753-688F222C6D40}"/>
              </a:ext>
            </a:extLst>
          </p:cNvPr>
          <p:cNvSpPr/>
          <p:nvPr/>
        </p:nvSpPr>
        <p:spPr bwMode="auto">
          <a:xfrm>
            <a:off x="4757502" y="4615533"/>
            <a:ext cx="45719" cy="4571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BF008-F26D-BA8E-7178-99C8EBA7AA82}"/>
              </a:ext>
            </a:extLst>
          </p:cNvPr>
          <p:cNvSpPr/>
          <p:nvPr/>
        </p:nvSpPr>
        <p:spPr bwMode="auto">
          <a:xfrm>
            <a:off x="376807" y="2071988"/>
            <a:ext cx="3010133" cy="14290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A0EC67-6760-5641-FE7A-A5E825BDD5BA}"/>
              </a:ext>
            </a:extLst>
          </p:cNvPr>
          <p:cNvCxnSpPr>
            <a:cxnSpLocks/>
          </p:cNvCxnSpPr>
          <p:nvPr/>
        </p:nvCxnSpPr>
        <p:spPr bwMode="auto">
          <a:xfrm>
            <a:off x="3386940" y="3501008"/>
            <a:ext cx="1368152" cy="11036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20092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88;p48">
            <a:extLst>
              <a:ext uri="{FF2B5EF4-FFF2-40B4-BE49-F238E27FC236}">
                <a16:creationId xmlns:a16="http://schemas.microsoft.com/office/drawing/2014/main" id="{D92A0425-4747-44D2-FDDA-7F5354EAF7E8}"/>
              </a:ext>
            </a:extLst>
          </p:cNvPr>
          <p:cNvSpPr txBox="1">
            <a:spLocks/>
          </p:cNvSpPr>
          <p:nvPr/>
        </p:nvSpPr>
        <p:spPr>
          <a:xfrm>
            <a:off x="539552" y="12262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Results</a:t>
            </a:r>
          </a:p>
        </p:txBody>
      </p:sp>
      <p:sp>
        <p:nvSpPr>
          <p:cNvPr id="11" name="Google Shape;389;p48">
            <a:extLst>
              <a:ext uri="{FF2B5EF4-FFF2-40B4-BE49-F238E27FC236}">
                <a16:creationId xmlns:a16="http://schemas.microsoft.com/office/drawing/2014/main" id="{2526F335-5461-166F-B6C6-2BC1997D51EB}"/>
              </a:ext>
            </a:extLst>
          </p:cNvPr>
          <p:cNvSpPr txBox="1">
            <a:spLocks/>
          </p:cNvSpPr>
          <p:nvPr/>
        </p:nvSpPr>
        <p:spPr>
          <a:xfrm>
            <a:off x="8381236" y="54411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50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12" name="Google Shape;390;p48" title="Performance Comparison">
            <a:extLst>
              <a:ext uri="{FF2B5EF4-FFF2-40B4-BE49-F238E27FC236}">
                <a16:creationId xmlns:a16="http://schemas.microsoft.com/office/drawing/2014/main" id="{22A0738C-5F6E-E7B4-4B90-22F47C3639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552" y="1844824"/>
            <a:ext cx="7803292" cy="35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91;p48">
            <a:extLst>
              <a:ext uri="{FF2B5EF4-FFF2-40B4-BE49-F238E27FC236}">
                <a16:creationId xmlns:a16="http://schemas.microsoft.com/office/drawing/2014/main" id="{317710E9-50E2-6406-FFF0-90657CE34C6B}"/>
              </a:ext>
            </a:extLst>
          </p:cNvPr>
          <p:cNvSpPr/>
          <p:nvPr/>
        </p:nvSpPr>
        <p:spPr>
          <a:xfrm>
            <a:off x="5844250" y="3661348"/>
            <a:ext cx="1872600" cy="1959000"/>
          </a:xfrm>
          <a:prstGeom prst="ellipse">
            <a:avLst/>
          </a:prstGeom>
          <a:noFill/>
          <a:ln w="38100" cap="flat" cmpd="sng">
            <a:solidFill>
              <a:srgbClr val="E67C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4" name="Google Shape;392;p48">
            <a:extLst>
              <a:ext uri="{FF2B5EF4-FFF2-40B4-BE49-F238E27FC236}">
                <a16:creationId xmlns:a16="http://schemas.microsoft.com/office/drawing/2014/main" id="{C10896DF-C3BD-3EA6-091B-B53B2CC6F3F8}"/>
              </a:ext>
            </a:extLst>
          </p:cNvPr>
          <p:cNvSpPr txBox="1"/>
          <p:nvPr/>
        </p:nvSpPr>
        <p:spPr>
          <a:xfrm>
            <a:off x="539552" y="5297249"/>
            <a:ext cx="390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kern="0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[*] No. of clock cycles for a 1ms timestep of the SNN simulation</a:t>
            </a:r>
            <a:endParaRPr sz="900" kern="0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B37364-7031-F697-2EFF-0BB770E48A97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793243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7;p49">
            <a:extLst>
              <a:ext uri="{FF2B5EF4-FFF2-40B4-BE49-F238E27FC236}">
                <a16:creationId xmlns:a16="http://schemas.microsoft.com/office/drawing/2014/main" id="{64CAF2BA-CD2C-8186-6F73-077972411B11}"/>
              </a:ext>
            </a:extLst>
          </p:cNvPr>
          <p:cNvSpPr txBox="1">
            <a:spLocks/>
          </p:cNvSpPr>
          <p:nvPr/>
        </p:nvSpPr>
        <p:spPr>
          <a:xfrm>
            <a:off x="736115" y="1281440"/>
            <a:ext cx="7841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Scalability</a:t>
            </a:r>
          </a:p>
        </p:txBody>
      </p:sp>
      <p:sp>
        <p:nvSpPr>
          <p:cNvPr id="6" name="Google Shape;398;p49">
            <a:extLst>
              <a:ext uri="{FF2B5EF4-FFF2-40B4-BE49-F238E27FC236}">
                <a16:creationId xmlns:a16="http://schemas.microsoft.com/office/drawing/2014/main" id="{2A4290EF-6C8E-AF09-67D4-0EFB34B60659}"/>
              </a:ext>
            </a:extLst>
          </p:cNvPr>
          <p:cNvSpPr txBox="1">
            <a:spLocks/>
          </p:cNvSpPr>
          <p:nvPr/>
        </p:nvSpPr>
        <p:spPr>
          <a:xfrm>
            <a:off x="8577799" y="549629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51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7" name="Google Shape;399;p49">
            <a:extLst>
              <a:ext uri="{FF2B5EF4-FFF2-40B4-BE49-F238E27FC236}">
                <a16:creationId xmlns:a16="http://schemas.microsoft.com/office/drawing/2014/main" id="{EDF06E11-FD5D-0687-115F-F36839BC9B3F}"/>
              </a:ext>
            </a:extLst>
          </p:cNvPr>
          <p:cNvSpPr txBox="1">
            <a:spLocks/>
          </p:cNvSpPr>
          <p:nvPr/>
        </p:nvSpPr>
        <p:spPr>
          <a:xfrm>
            <a:off x="736115" y="1988840"/>
            <a:ext cx="7569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In the 2C NoC scenario, scalability is limited by register space in the CPU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Scalability is improved by offloading the work to specialised neuron cores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Added initialization latency becomes negligible at scale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 Medium"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17E282-5C87-D06A-5C25-78E80FD7EE96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99540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4;p50">
            <a:extLst>
              <a:ext uri="{FF2B5EF4-FFF2-40B4-BE49-F238E27FC236}">
                <a16:creationId xmlns:a16="http://schemas.microsoft.com/office/drawing/2014/main" id="{3EE6B6D6-00E2-F008-3384-EB3A9CCC8898}"/>
              </a:ext>
            </a:extLst>
          </p:cNvPr>
          <p:cNvSpPr txBox="1">
            <a:spLocks/>
          </p:cNvSpPr>
          <p:nvPr/>
        </p:nvSpPr>
        <p:spPr>
          <a:xfrm>
            <a:off x="715050" y="25111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600"/>
              <a:buFont typeface="Golos Text Medium"/>
              <a:buNone/>
              <a:tabLst/>
              <a:defRPr/>
            </a:pPr>
            <a:r>
              <a:rPr kumimoji="0" lang="en-US" sz="47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Achievement of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600"/>
              <a:buFont typeface="Golos Text Medium"/>
              <a:buNone/>
              <a:tabLst/>
              <a:defRPr/>
            </a:pPr>
            <a:r>
              <a:rPr kumimoji="0" lang="en-US" sz="47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Project Objectives</a:t>
            </a:r>
          </a:p>
        </p:txBody>
      </p:sp>
      <p:sp>
        <p:nvSpPr>
          <p:cNvPr id="9" name="Google Shape;405;p50">
            <a:extLst>
              <a:ext uri="{FF2B5EF4-FFF2-40B4-BE49-F238E27FC236}">
                <a16:creationId xmlns:a16="http://schemas.microsoft.com/office/drawing/2014/main" id="{0D33D42D-EE98-5F94-19C1-055059DC8FFF}"/>
              </a:ext>
            </a:extLst>
          </p:cNvPr>
          <p:cNvSpPr txBox="1">
            <a:spLocks/>
          </p:cNvSpPr>
          <p:nvPr/>
        </p:nvSpPr>
        <p:spPr>
          <a:xfrm>
            <a:off x="715050" y="12871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AF7"/>
              </a:buClr>
              <a:buSzPts val="6000"/>
              <a:buFont typeface="Golos Text Medium"/>
              <a:buNone/>
              <a:tabLst/>
              <a:defRPr/>
            </a:pPr>
            <a:r>
              <a:rPr kumimoji="0" lang="en" sz="5000" b="0" i="0" u="none" strike="noStrike" kern="0" cap="none" spc="0" normalizeH="0" baseline="0" noProof="0">
                <a:ln>
                  <a:noFill/>
                </a:ln>
                <a:solidFill>
                  <a:srgbClr val="6D6AF7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06</a:t>
            </a:r>
          </a:p>
        </p:txBody>
      </p:sp>
      <p:sp>
        <p:nvSpPr>
          <p:cNvPr id="10" name="Google Shape;406;p50">
            <a:extLst>
              <a:ext uri="{FF2B5EF4-FFF2-40B4-BE49-F238E27FC236}">
                <a16:creationId xmlns:a16="http://schemas.microsoft.com/office/drawing/2014/main" id="{7254EAD8-E4C4-4B4F-9DA4-6B17F7F5AEFA}"/>
              </a:ext>
            </a:extLst>
          </p:cNvPr>
          <p:cNvSpPr txBox="1">
            <a:spLocks/>
          </p:cNvSpPr>
          <p:nvPr/>
        </p:nvSpPr>
        <p:spPr>
          <a:xfrm>
            <a:off x="8556734" y="53351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52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3786437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11;p51">
            <a:extLst>
              <a:ext uri="{FF2B5EF4-FFF2-40B4-BE49-F238E27FC236}">
                <a16:creationId xmlns:a16="http://schemas.microsoft.com/office/drawing/2014/main" id="{5C157C06-6CCB-B722-E3F4-E7C1EAF91C90}"/>
              </a:ext>
            </a:extLst>
          </p:cNvPr>
          <p:cNvSpPr txBox="1">
            <a:spLocks/>
          </p:cNvSpPr>
          <p:nvPr/>
        </p:nvSpPr>
        <p:spPr>
          <a:xfrm>
            <a:off x="651150" y="2060848"/>
            <a:ext cx="78417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SNN simulation on the custom design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		 </a:t>
            </a:r>
          </a:p>
        </p:txBody>
      </p:sp>
      <p:sp>
        <p:nvSpPr>
          <p:cNvPr id="14" name="Google Shape;412;p51">
            <a:extLst>
              <a:ext uri="{FF2B5EF4-FFF2-40B4-BE49-F238E27FC236}">
                <a16:creationId xmlns:a16="http://schemas.microsoft.com/office/drawing/2014/main" id="{C4CB357D-5F81-D736-322A-5476B0509E44}"/>
              </a:ext>
            </a:extLst>
          </p:cNvPr>
          <p:cNvSpPr txBox="1">
            <a:spLocks/>
          </p:cNvSpPr>
          <p:nvPr/>
        </p:nvSpPr>
        <p:spPr>
          <a:xfrm>
            <a:off x="651150" y="2060848"/>
            <a:ext cx="78417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Synthesizable custom RISC-V CPU + NoC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15" name="Google Shape;413;p51">
            <a:extLst>
              <a:ext uri="{FF2B5EF4-FFF2-40B4-BE49-F238E27FC236}">
                <a16:creationId xmlns:a16="http://schemas.microsoft.com/office/drawing/2014/main" id="{2337DB93-8F9C-7994-0CC9-DBAF8002C1A4}"/>
              </a:ext>
            </a:extLst>
          </p:cNvPr>
          <p:cNvSpPr txBox="1">
            <a:spLocks/>
          </p:cNvSpPr>
          <p:nvPr/>
        </p:nvSpPr>
        <p:spPr>
          <a:xfrm>
            <a:off x="651200" y="1353448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Project Objectives</a:t>
            </a:r>
          </a:p>
        </p:txBody>
      </p:sp>
      <p:sp>
        <p:nvSpPr>
          <p:cNvPr id="16" name="Google Shape;414;p51">
            <a:extLst>
              <a:ext uri="{FF2B5EF4-FFF2-40B4-BE49-F238E27FC236}">
                <a16:creationId xmlns:a16="http://schemas.microsoft.com/office/drawing/2014/main" id="{E958B912-668D-11A3-453B-940FB285640E}"/>
              </a:ext>
            </a:extLst>
          </p:cNvPr>
          <p:cNvSpPr txBox="1">
            <a:spLocks/>
          </p:cNvSpPr>
          <p:nvPr/>
        </p:nvSpPr>
        <p:spPr>
          <a:xfrm>
            <a:off x="651150" y="2060848"/>
            <a:ext cx="78417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Testing the performance			 </a:t>
            </a:r>
          </a:p>
        </p:txBody>
      </p:sp>
      <p:sp>
        <p:nvSpPr>
          <p:cNvPr id="17" name="Google Shape;415;p51">
            <a:extLst>
              <a:ext uri="{FF2B5EF4-FFF2-40B4-BE49-F238E27FC236}">
                <a16:creationId xmlns:a16="http://schemas.microsoft.com/office/drawing/2014/main" id="{92AAC687-4745-3F1C-FC7C-5B26C3F3B853}"/>
              </a:ext>
            </a:extLst>
          </p:cNvPr>
          <p:cNvSpPr txBox="1">
            <a:spLocks/>
          </p:cNvSpPr>
          <p:nvPr/>
        </p:nvSpPr>
        <p:spPr>
          <a:xfrm>
            <a:off x="8492884" y="556829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53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pic>
        <p:nvPicPr>
          <p:cNvPr id="18" name="Google Shape;416;p51">
            <a:extLst>
              <a:ext uri="{FF2B5EF4-FFF2-40B4-BE49-F238E27FC236}">
                <a16:creationId xmlns:a16="http://schemas.microsoft.com/office/drawing/2014/main" id="{859C1B30-BDA5-038A-80BC-6E4B08AD40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9025" y="2380198"/>
            <a:ext cx="242099" cy="2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7;p51">
            <a:extLst>
              <a:ext uri="{FF2B5EF4-FFF2-40B4-BE49-F238E27FC236}">
                <a16:creationId xmlns:a16="http://schemas.microsoft.com/office/drawing/2014/main" id="{CDF47045-C919-BC21-B079-05D5D246995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5180" y="3134953"/>
            <a:ext cx="242099" cy="2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18;p51">
            <a:extLst>
              <a:ext uri="{FF2B5EF4-FFF2-40B4-BE49-F238E27FC236}">
                <a16:creationId xmlns:a16="http://schemas.microsoft.com/office/drawing/2014/main" id="{8690B25B-2430-841A-092C-CE68F00AF5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8898" y="3880216"/>
            <a:ext cx="242099" cy="24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9064EE67-A327-7FEA-B133-392F098AC1AC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Achievements of objectives</a:t>
            </a:r>
          </a:p>
        </p:txBody>
      </p:sp>
    </p:spTree>
    <p:extLst>
      <p:ext uri="{BB962C8B-B14F-4D97-AF65-F5344CB8AC3E}">
        <p14:creationId xmlns:p14="http://schemas.microsoft.com/office/powerpoint/2010/main" val="1302034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3;p52">
            <a:extLst>
              <a:ext uri="{FF2B5EF4-FFF2-40B4-BE49-F238E27FC236}">
                <a16:creationId xmlns:a16="http://schemas.microsoft.com/office/drawing/2014/main" id="{CAE7FDE6-30B3-10EA-4F1B-256732BD57F2}"/>
              </a:ext>
            </a:extLst>
          </p:cNvPr>
          <p:cNvSpPr txBox="1">
            <a:spLocks/>
          </p:cNvSpPr>
          <p:nvPr/>
        </p:nvSpPr>
        <p:spPr>
          <a:xfrm>
            <a:off x="733717" y="2204864"/>
            <a:ext cx="78417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Out-of-order execution on the RISC-V core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Spike resolution algorithm improvements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Programming abstractions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1400"/>
              <a:buFont typeface="Golos Tex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		 </a:t>
            </a:r>
          </a:p>
        </p:txBody>
      </p:sp>
      <p:sp>
        <p:nvSpPr>
          <p:cNvPr id="6" name="Google Shape;424;p52">
            <a:extLst>
              <a:ext uri="{FF2B5EF4-FFF2-40B4-BE49-F238E27FC236}">
                <a16:creationId xmlns:a16="http://schemas.microsoft.com/office/drawing/2014/main" id="{B2278DD7-EF97-4F4F-3464-3534F57FC23B}"/>
              </a:ext>
            </a:extLst>
          </p:cNvPr>
          <p:cNvSpPr txBox="1">
            <a:spLocks/>
          </p:cNvSpPr>
          <p:nvPr/>
        </p:nvSpPr>
        <p:spPr>
          <a:xfrm>
            <a:off x="733767" y="1497464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3000"/>
              <a:buFont typeface="Golos Text Medium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Potential Improvements</a:t>
            </a:r>
          </a:p>
        </p:txBody>
      </p:sp>
      <p:sp>
        <p:nvSpPr>
          <p:cNvPr id="7" name="Google Shape;425;p52">
            <a:extLst>
              <a:ext uri="{FF2B5EF4-FFF2-40B4-BE49-F238E27FC236}">
                <a16:creationId xmlns:a16="http://schemas.microsoft.com/office/drawing/2014/main" id="{B1135A9B-0EB9-1EDC-40CB-820BAA6CB9B4}"/>
              </a:ext>
            </a:extLst>
          </p:cNvPr>
          <p:cNvSpPr txBox="1">
            <a:spLocks/>
          </p:cNvSpPr>
          <p:nvPr/>
        </p:nvSpPr>
        <p:spPr>
          <a:xfrm>
            <a:off x="8575451" y="57123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333746"/>
              </a:solidFill>
              <a:effectLst/>
              <a:uLnTx/>
              <a:uFillTx/>
              <a:latin typeface="Golos Text"/>
              <a:cs typeface="Golos Text"/>
              <a:sym typeface="Golos Tex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87C238-6406-06E1-F715-7139B1D55943}"/>
              </a:ext>
            </a:extLst>
          </p:cNvPr>
          <p:cNvSpPr txBox="1">
            <a:spLocks/>
          </p:cNvSpPr>
          <p:nvPr/>
        </p:nvSpPr>
        <p:spPr bwMode="auto">
          <a:xfrm>
            <a:off x="179512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Potential Improvements</a:t>
            </a:r>
          </a:p>
        </p:txBody>
      </p:sp>
    </p:spTree>
    <p:extLst>
      <p:ext uri="{BB962C8B-B14F-4D97-AF65-F5344CB8AC3E}">
        <p14:creationId xmlns:p14="http://schemas.microsoft.com/office/powerpoint/2010/main" val="1953932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53">
            <a:extLst>
              <a:ext uri="{FF2B5EF4-FFF2-40B4-BE49-F238E27FC236}">
                <a16:creationId xmlns:a16="http://schemas.microsoft.com/office/drawing/2014/main" id="{37693101-220F-3DDA-6262-95BD52D0B8B3}"/>
              </a:ext>
            </a:extLst>
          </p:cNvPr>
          <p:cNvSpPr txBox="1">
            <a:spLocks/>
          </p:cNvSpPr>
          <p:nvPr/>
        </p:nvSpPr>
        <p:spPr>
          <a:xfrm>
            <a:off x="1187624" y="2522475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6"/>
              </a:buClr>
              <a:buSzPts val="5200"/>
              <a:buFont typeface="Golos Text Medium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Thank You!</a:t>
            </a:r>
          </a:p>
        </p:txBody>
      </p:sp>
      <p:sp>
        <p:nvSpPr>
          <p:cNvPr id="5" name="Google Shape;431;p53">
            <a:extLst>
              <a:ext uri="{FF2B5EF4-FFF2-40B4-BE49-F238E27FC236}">
                <a16:creationId xmlns:a16="http://schemas.microsoft.com/office/drawing/2014/main" id="{4C17BB34-E08C-0C1E-BEE6-1E1049018E6F}"/>
              </a:ext>
            </a:extLst>
          </p:cNvPr>
          <p:cNvSpPr txBox="1">
            <a:spLocks/>
          </p:cNvSpPr>
          <p:nvPr/>
        </p:nvSpPr>
        <p:spPr>
          <a:xfrm>
            <a:off x="1187624" y="3429000"/>
            <a:ext cx="38568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None/>
              <a:defRPr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None/>
              <a:def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None/>
              <a:def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None/>
              <a:def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None/>
              <a:def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None/>
              <a:def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None/>
              <a:def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None/>
              <a:def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None/>
              <a:def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5B627D"/>
              </a:buClr>
              <a:buSzPts val="11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/>
                <a:cs typeface="Golos Text"/>
                <a:sym typeface="Golos Text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52318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pic>
        <p:nvPicPr>
          <p:cNvPr id="5" name="Picture 6" descr="Introduction - Neural Networks and Deep Learning Tutorial | Study Glance">
            <a:extLst>
              <a:ext uri="{FF2B5EF4-FFF2-40B4-BE49-F238E27FC236}">
                <a16:creationId xmlns:a16="http://schemas.microsoft.com/office/drawing/2014/main" id="{017D58F2-B960-8EA8-F08A-ED7F6F6F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81385"/>
            <a:ext cx="3579224" cy="177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366"/>
                </a:solidFill>
              </a:rPr>
              <a:t>What is  a Artificial Neuron?</a:t>
            </a:r>
            <a:endParaRPr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DB2EE-905E-72D9-90F3-A169D8A9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86" y="4509120"/>
            <a:ext cx="3934013" cy="1717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360CD-A497-616B-6DCF-7B58D563E9E5}"/>
              </a:ext>
            </a:extLst>
          </p:cNvPr>
          <p:cNvSpPr txBox="1"/>
          <p:nvPr/>
        </p:nvSpPr>
        <p:spPr>
          <a:xfrm>
            <a:off x="5436096" y="2535214"/>
            <a:ext cx="3410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An artificial neuron </a:t>
            </a:r>
            <a:r>
              <a:rPr lang="en-US" sz="1400" dirty="0">
                <a:solidFill>
                  <a:srgbClr val="0070C0"/>
                </a:solidFill>
              </a:rPr>
              <a:t>mimics</a:t>
            </a:r>
            <a:r>
              <a:rPr lang="en-US" sz="1400" dirty="0"/>
              <a:t> the </a:t>
            </a:r>
            <a:r>
              <a:rPr lang="en-US" sz="1400" dirty="0">
                <a:solidFill>
                  <a:srgbClr val="0070C0"/>
                </a:solidFill>
              </a:rPr>
              <a:t>behavior of biological </a:t>
            </a:r>
            <a:r>
              <a:rPr lang="en-US" sz="1400" dirty="0"/>
              <a:t>neurons, processing inputs through </a:t>
            </a:r>
            <a:r>
              <a:rPr lang="en-US" sz="1400" dirty="0">
                <a:solidFill>
                  <a:srgbClr val="0070C0"/>
                </a:solidFill>
              </a:rPr>
              <a:t>weights and biases </a:t>
            </a:r>
            <a:r>
              <a:rPr lang="en-US" sz="1400" dirty="0"/>
              <a:t>to produce an output, forming the </a:t>
            </a:r>
            <a:r>
              <a:rPr lang="en-US" sz="1400" dirty="0">
                <a:solidFill>
                  <a:srgbClr val="0070C0"/>
                </a:solidFill>
              </a:rPr>
              <a:t>building block </a:t>
            </a:r>
            <a:r>
              <a:rPr lang="en-US" sz="1400" dirty="0"/>
              <a:t>of neural networks.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DC0BD-F7CE-5F69-1515-478D72CD2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0780" y="3416920"/>
            <a:ext cx="1190824" cy="11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9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 a Artificial Neural Network?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DB2EE-905E-72D9-90F3-A169D8A9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5" y="2276872"/>
            <a:ext cx="2791757" cy="1218552"/>
          </a:xfrm>
          <a:prstGeom prst="rect">
            <a:avLst/>
          </a:prstGeom>
        </p:spPr>
      </p:pic>
      <p:pic>
        <p:nvPicPr>
          <p:cNvPr id="4" name="Google Shape;152;p25">
            <a:extLst>
              <a:ext uri="{FF2B5EF4-FFF2-40B4-BE49-F238E27FC236}">
                <a16:creationId xmlns:a16="http://schemas.microsoft.com/office/drawing/2014/main" id="{1943DB84-B107-1331-0A98-B525CCC107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683" r="9317"/>
          <a:stretch/>
        </p:blipFill>
        <p:spPr>
          <a:xfrm>
            <a:off x="3275856" y="3540522"/>
            <a:ext cx="3888432" cy="28124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F0E25D-7D86-6C0B-B936-27483F064FD3}"/>
              </a:ext>
            </a:extLst>
          </p:cNvPr>
          <p:cNvSpPr/>
          <p:nvPr/>
        </p:nvSpPr>
        <p:spPr bwMode="auto">
          <a:xfrm>
            <a:off x="376807" y="2071988"/>
            <a:ext cx="3010133" cy="14290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392EC7-773A-3FB2-7468-AA3A4FD6DA26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3386940" y="3492500"/>
            <a:ext cx="1152139" cy="10808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803D2E3-6BA3-5B98-FC6A-257D9A6FAF0A}"/>
              </a:ext>
            </a:extLst>
          </p:cNvPr>
          <p:cNvSpPr/>
          <p:nvPr/>
        </p:nvSpPr>
        <p:spPr bwMode="auto">
          <a:xfrm>
            <a:off x="4471337" y="4515154"/>
            <a:ext cx="462570" cy="397643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A0C9B-0E2F-3DE7-70AC-7660438C07B8}"/>
              </a:ext>
            </a:extLst>
          </p:cNvPr>
          <p:cNvSpPr txBox="1"/>
          <p:nvPr/>
        </p:nvSpPr>
        <p:spPr>
          <a:xfrm>
            <a:off x="3959932" y="2244901"/>
            <a:ext cx="45783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Computational model composed of </a:t>
            </a:r>
            <a:r>
              <a:rPr lang="en-US" sz="1400" dirty="0">
                <a:solidFill>
                  <a:srgbClr val="0070C0"/>
                </a:solidFill>
              </a:rPr>
              <a:t>interconnected</a:t>
            </a:r>
            <a:r>
              <a:rPr lang="en-US" sz="1400" dirty="0"/>
              <a:t> artificial neurons, designed to </a:t>
            </a:r>
            <a:r>
              <a:rPr lang="en-US" sz="1400" dirty="0">
                <a:solidFill>
                  <a:srgbClr val="0070C0"/>
                </a:solidFill>
              </a:rPr>
              <a:t>learn</a:t>
            </a:r>
            <a:r>
              <a:rPr lang="en-US" sz="1400" dirty="0"/>
              <a:t> and perform tasks by adjusting weights through </a:t>
            </a:r>
            <a:r>
              <a:rPr lang="en-US" sz="1400" dirty="0">
                <a:solidFill>
                  <a:srgbClr val="0070C0"/>
                </a:solidFill>
              </a:rPr>
              <a:t>training</a:t>
            </a:r>
            <a:r>
              <a:rPr lang="en-US" sz="1400" dirty="0"/>
              <a:t>, inspired by the structure and function of biological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91585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Spiking Neuron </a:t>
            </a:r>
            <a:endParaRPr dirty="0">
              <a:solidFill>
                <a:srgbClr val="003865"/>
              </a:solidFill>
            </a:endParaRPr>
          </a:p>
        </p:txBody>
      </p:sp>
      <p:pic>
        <p:nvPicPr>
          <p:cNvPr id="5" name="Picture 4" descr="PDF] Efficient and Accurate Conversion of Spiking Neural Network with Burst  Spikes | Semantic Scholar">
            <a:extLst>
              <a:ext uri="{FF2B5EF4-FFF2-40B4-BE49-F238E27FC236}">
                <a16:creationId xmlns:a16="http://schemas.microsoft.com/office/drawing/2014/main" id="{C3E31112-0CCF-8A18-3F47-23B83B5DA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68383"/>
            <a:ext cx="4791486" cy="262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B414A-91C9-714A-6DEC-6CD00E3FE9BA}"/>
              </a:ext>
            </a:extLst>
          </p:cNvPr>
          <p:cNvSpPr txBox="1"/>
          <p:nvPr/>
        </p:nvSpPr>
        <p:spPr>
          <a:xfrm>
            <a:off x="179512" y="2844224"/>
            <a:ext cx="32524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 computational model that simulates the behavior of </a:t>
            </a:r>
            <a:r>
              <a:rPr lang="en-US" sz="1400" dirty="0">
                <a:solidFill>
                  <a:srgbClr val="0070C0"/>
                </a:solidFill>
              </a:rPr>
              <a:t>biological</a:t>
            </a:r>
            <a:r>
              <a:rPr lang="en-US" sz="1400" dirty="0"/>
              <a:t> neurons more closely by considering the </a:t>
            </a:r>
            <a:r>
              <a:rPr lang="en-US" sz="1400" dirty="0">
                <a:solidFill>
                  <a:srgbClr val="FF1200"/>
                </a:solidFill>
              </a:rPr>
              <a:t>timing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FF1200"/>
                </a:solidFill>
              </a:rPr>
              <a:t>frequency</a:t>
            </a:r>
            <a:r>
              <a:rPr lang="en-US" sz="1400" dirty="0"/>
              <a:t> of individual spikes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B8B80-6754-4483-4739-4BCAF5C0D7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15951" y="3345961"/>
            <a:ext cx="1063424" cy="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47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Spiking Neuron </a:t>
            </a:r>
            <a:endParaRPr dirty="0">
              <a:solidFill>
                <a:srgbClr val="003865"/>
              </a:solidFill>
            </a:endParaRP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C4C0245-1F09-2BE0-F1D7-DDAF74DDA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0" b="50227"/>
          <a:stretch/>
        </p:blipFill>
        <p:spPr bwMode="auto">
          <a:xfrm>
            <a:off x="1115616" y="2420888"/>
            <a:ext cx="7034637" cy="2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867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er">
  <a:themeElements>
    <a:clrScheme name="Le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smtClean="0"/>
        </a:defPPr>
      </a:lstStyle>
    </a:txDef>
  </a:objectDefaults>
  <a:extraClrSchemeLst>
    <a:extraClrScheme>
      <a:clrScheme name="Le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1026</Words>
  <Application>Microsoft Office PowerPoint</Application>
  <PresentationFormat>On-screen Show (4:3)</PresentationFormat>
  <Paragraphs>302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Wingdings</vt:lpstr>
      <vt:lpstr>Golos Text Medium</vt:lpstr>
      <vt:lpstr>Golos Text</vt:lpstr>
      <vt:lpstr>Cambria Math</vt:lpstr>
      <vt:lpstr>Times New Roman</vt:lpstr>
      <vt:lpstr>Arial</vt:lpstr>
      <vt:lpstr>Leer</vt:lpstr>
      <vt:lpstr>PowerPoint Presentation</vt:lpstr>
      <vt:lpstr>Content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Presentation</vt:lpstr>
      <vt:lpstr>Introduction -Objectives</vt:lpstr>
      <vt:lpstr>Background</vt:lpstr>
      <vt:lpstr>Background</vt:lpstr>
      <vt:lpstr>Background</vt:lpstr>
      <vt:lpstr>Background</vt:lpstr>
      <vt:lpstr>Background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Verification</vt:lpstr>
      <vt:lpstr>PowerPoint Presentation</vt:lpstr>
      <vt:lpstr>Verification - Hardware Testing</vt:lpstr>
      <vt:lpstr>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diezel büroorganisation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liv diezel</dc:creator>
  <cp:lastModifiedBy>tharindu rathnayaka</cp:lastModifiedBy>
  <cp:revision>1082</cp:revision>
  <cp:lastPrinted>2017-06-01T12:52:47Z</cp:lastPrinted>
  <dcterms:created xsi:type="dcterms:W3CDTF">2001-11-10T14:50:51Z</dcterms:created>
  <dcterms:modified xsi:type="dcterms:W3CDTF">2023-11-19T16:36:24Z</dcterms:modified>
</cp:coreProperties>
</file>